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s, Claire J." initials="CCJ" lastIdx="1" clrIdx="0">
    <p:extLst>
      <p:ext uri="{19B8F6BF-5375-455C-9EA6-DF929625EA0E}">
        <p15:presenceInfo xmlns:p15="http://schemas.microsoft.com/office/powerpoint/2012/main" userId="S::clairecoles@wirral.gov.uk::086c07a8-05f3-4ac1-8873-3ab1e971e5d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9700"/>
    <a:srgbClr val="00CC00"/>
    <a:srgbClr val="568338"/>
    <a:srgbClr val="7DBA56"/>
    <a:srgbClr val="5BD199"/>
    <a:srgbClr val="FFCF02"/>
    <a:srgbClr val="1D5F3E"/>
    <a:srgbClr val="509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752" y="-10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106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6BF-4018-A628-22C25A739AA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6BF-4018-A628-22C25A739A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Childminders</c:v>
                </c:pt>
                <c:pt idx="1">
                  <c:v>Group Settings</c:v>
                </c:pt>
                <c:pt idx="2">
                  <c:v>School Nurseries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134</c:v>
                </c:pt>
                <c:pt idx="1">
                  <c:v>91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6B-45F7-A62D-5F902CBA53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77857224"/>
        <c:axId val="477855656"/>
      </c:barChart>
      <c:dateAx>
        <c:axId val="477857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855656"/>
        <c:crosses val="autoZero"/>
        <c:auto val="0"/>
        <c:lblOffset val="100"/>
        <c:baseTimeUnit val="days"/>
      </c:dateAx>
      <c:valAx>
        <c:axId val="4778556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7857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32910479233253542"/>
                  <c:y val="-8.926350571313597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C94-4C21-9A33-0469A2D62CD3}"/>
                </c:ext>
              </c:extLst>
            </c:dLbl>
            <c:dLbl>
              <c:idx val="1"/>
              <c:layout>
                <c:manualLayout>
                  <c:x val="0.26540709059075429"/>
                  <c:y val="-1.94758989584227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C94-4C21-9A33-0469A2D62CD3}"/>
                </c:ext>
              </c:extLst>
            </c:dLbl>
            <c:dLbl>
              <c:idx val="2"/>
              <c:layout>
                <c:manualLayout>
                  <c:x val="0.17237925495467488"/>
                  <c:y val="-4.67508181393174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9A0-47BF-92E5-9FCF9F3A8C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Childminders</c:v>
                </c:pt>
                <c:pt idx="1">
                  <c:v>Group Settings</c:v>
                </c:pt>
                <c:pt idx="2">
                  <c:v>School Nurseries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134</c:v>
                </c:pt>
                <c:pt idx="1">
                  <c:v>102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94-4C21-9A33-0469A2D62CD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35"/>
        <c:overlap val="84"/>
        <c:axId val="1617488799"/>
        <c:axId val="1617492543"/>
      </c:barChart>
      <c:catAx>
        <c:axId val="16174887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7492543"/>
        <c:crosses val="autoZero"/>
        <c:auto val="1"/>
        <c:lblAlgn val="ctr"/>
        <c:lblOffset val="100"/>
        <c:noMultiLvlLbl val="0"/>
      </c:catAx>
      <c:valAx>
        <c:axId val="161749254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17488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58C02-26C3-49E4-A502-26E162F2C5C0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EE1BFE1-9E4E-4089-8FE3-6FED6A2B016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200" b="1" dirty="0">
              <a:solidFill>
                <a:schemeClr val="bg1"/>
              </a:solidFill>
            </a:rPr>
            <a:t>262 Early Education Providers</a:t>
          </a:r>
        </a:p>
      </dgm:t>
    </dgm:pt>
    <dgm:pt modelId="{74D4A6F1-D5EA-4783-835A-D4BBBC851517}" type="parTrans" cxnId="{4816004C-AF21-4570-B1F0-56C05F863BF4}">
      <dgm:prSet/>
      <dgm:spPr/>
      <dgm:t>
        <a:bodyPr/>
        <a:lstStyle/>
        <a:p>
          <a:endParaRPr lang="en-GB"/>
        </a:p>
      </dgm:t>
    </dgm:pt>
    <dgm:pt modelId="{56EBBBFA-C5E4-41E8-A3F2-CE3B54AB4534}" type="sibTrans" cxnId="{4816004C-AF21-4570-B1F0-56C05F863BF4}">
      <dgm:prSet/>
      <dgm:spPr/>
      <dgm:t>
        <a:bodyPr/>
        <a:lstStyle/>
        <a:p>
          <a:endParaRPr lang="en-GB"/>
        </a:p>
      </dgm:t>
    </dgm:pt>
    <dgm:pt modelId="{9EE14947-AF3F-46A5-AAD0-98F2F8711A87}">
      <dgm:prSet phldrT="[Text]" custT="1"/>
      <dgm:spPr>
        <a:solidFill>
          <a:srgbClr val="FF9700"/>
        </a:solidFill>
      </dgm:spPr>
      <dgm:t>
        <a:bodyPr/>
        <a:lstStyle/>
        <a:p>
          <a:r>
            <a:rPr lang="en-GB" sz="800" dirty="0"/>
            <a:t>107</a:t>
          </a:r>
        </a:p>
        <a:p>
          <a:r>
            <a:rPr lang="en-GB" sz="650" dirty="0"/>
            <a:t>Childminders</a:t>
          </a:r>
        </a:p>
      </dgm:t>
    </dgm:pt>
    <dgm:pt modelId="{490D720F-D3FD-4D5F-8351-2A61F5D05ABC}" type="parTrans" cxnId="{F977916E-00D6-4BD5-9F6B-93B54767EC16}">
      <dgm:prSet/>
      <dgm:spPr/>
      <dgm:t>
        <a:bodyPr/>
        <a:lstStyle/>
        <a:p>
          <a:endParaRPr lang="en-GB"/>
        </a:p>
      </dgm:t>
    </dgm:pt>
    <dgm:pt modelId="{28C56B44-6143-4833-BC97-34D8F5FF101E}" type="sibTrans" cxnId="{F977916E-00D6-4BD5-9F6B-93B54767EC16}">
      <dgm:prSet/>
      <dgm:spPr/>
      <dgm:t>
        <a:bodyPr/>
        <a:lstStyle/>
        <a:p>
          <a:endParaRPr lang="en-GB"/>
        </a:p>
      </dgm:t>
    </dgm:pt>
    <dgm:pt modelId="{50AF3D40-BF4D-4459-B320-7D63BDC919BD}">
      <dgm:prSet phldrT="[Text]"/>
      <dgm:spPr>
        <a:solidFill>
          <a:srgbClr val="FF9700"/>
        </a:solidFill>
      </dgm:spPr>
      <dgm:t>
        <a:bodyPr/>
        <a:lstStyle/>
        <a:p>
          <a:r>
            <a:rPr lang="en-GB" dirty="0"/>
            <a:t>68 </a:t>
          </a:r>
        </a:p>
        <a:p>
          <a:r>
            <a:rPr lang="en-GB" dirty="0"/>
            <a:t>Day Nurseries</a:t>
          </a:r>
        </a:p>
      </dgm:t>
    </dgm:pt>
    <dgm:pt modelId="{C416B786-D697-4A49-A318-4C02D459A7DC}" type="parTrans" cxnId="{15D4C4E4-FCDB-4C27-B7D6-47FBD1B26260}">
      <dgm:prSet/>
      <dgm:spPr/>
      <dgm:t>
        <a:bodyPr/>
        <a:lstStyle/>
        <a:p>
          <a:endParaRPr lang="en-GB"/>
        </a:p>
      </dgm:t>
    </dgm:pt>
    <dgm:pt modelId="{5A54A186-54A7-402C-A0ED-267C23692651}" type="sibTrans" cxnId="{15D4C4E4-FCDB-4C27-B7D6-47FBD1B26260}">
      <dgm:prSet/>
      <dgm:spPr/>
      <dgm:t>
        <a:bodyPr/>
        <a:lstStyle/>
        <a:p>
          <a:endParaRPr lang="en-GB"/>
        </a:p>
      </dgm:t>
    </dgm:pt>
    <dgm:pt modelId="{4E8CD8F6-7C13-487B-9FAE-BC6884A9BDAB}">
      <dgm:prSet phldrT="[Text]" custT="1"/>
      <dgm:spPr>
        <a:solidFill>
          <a:srgbClr val="FF9700"/>
        </a:solidFill>
      </dgm:spPr>
      <dgm:t>
        <a:bodyPr/>
        <a:lstStyle/>
        <a:p>
          <a:r>
            <a:rPr lang="en-GB" sz="650" dirty="0"/>
            <a:t> 58 mainstream and 3 special school nurseries</a:t>
          </a:r>
        </a:p>
      </dgm:t>
    </dgm:pt>
    <dgm:pt modelId="{90B1E407-E3D5-464E-B3DB-41246770A5B9}" type="parTrans" cxnId="{A5C7CEC4-8513-4B29-92DA-6183668EC06A}">
      <dgm:prSet/>
      <dgm:spPr/>
      <dgm:t>
        <a:bodyPr/>
        <a:lstStyle/>
        <a:p>
          <a:endParaRPr lang="en-GB"/>
        </a:p>
      </dgm:t>
    </dgm:pt>
    <dgm:pt modelId="{608B508A-BBB9-420F-90E3-B652A191214B}" type="sibTrans" cxnId="{A5C7CEC4-8513-4B29-92DA-6183668EC06A}">
      <dgm:prSet/>
      <dgm:spPr/>
      <dgm:t>
        <a:bodyPr/>
        <a:lstStyle/>
        <a:p>
          <a:endParaRPr lang="en-GB"/>
        </a:p>
      </dgm:t>
    </dgm:pt>
    <dgm:pt modelId="{600B03FA-F59C-4A6A-8D37-E82089F21C7A}">
      <dgm:prSet phldrT="[Text]" custT="1"/>
      <dgm:spPr>
        <a:solidFill>
          <a:srgbClr val="FF9700"/>
        </a:solidFill>
      </dgm:spPr>
      <dgm:t>
        <a:bodyPr/>
        <a:lstStyle/>
        <a:p>
          <a:r>
            <a:rPr lang="en-GB" sz="800" dirty="0"/>
            <a:t>21</a:t>
          </a:r>
        </a:p>
        <a:p>
          <a:r>
            <a:rPr lang="en-GB" sz="800" dirty="0"/>
            <a:t> Pre-Schools</a:t>
          </a:r>
        </a:p>
      </dgm:t>
    </dgm:pt>
    <dgm:pt modelId="{BAEC3C94-A1AE-41C8-BCE5-8EBFD5CDB2BE}" type="parTrans" cxnId="{D4B86D07-FAC4-4A50-8654-D0668A635E47}">
      <dgm:prSet/>
      <dgm:spPr/>
      <dgm:t>
        <a:bodyPr/>
        <a:lstStyle/>
        <a:p>
          <a:endParaRPr lang="en-GB"/>
        </a:p>
      </dgm:t>
    </dgm:pt>
    <dgm:pt modelId="{E514CAAA-9445-4604-AF33-589E51F3DCEA}" type="sibTrans" cxnId="{D4B86D07-FAC4-4A50-8654-D0668A635E47}">
      <dgm:prSet/>
      <dgm:spPr/>
      <dgm:t>
        <a:bodyPr/>
        <a:lstStyle/>
        <a:p>
          <a:endParaRPr lang="en-GB"/>
        </a:p>
      </dgm:t>
    </dgm:pt>
    <dgm:pt modelId="{A998AD77-792E-4481-A99F-1F99C2C29C71}">
      <dgm:prSet phldrT="[Text]"/>
      <dgm:spPr>
        <a:solidFill>
          <a:srgbClr val="FF9700"/>
        </a:solidFill>
      </dgm:spPr>
      <dgm:t>
        <a:bodyPr/>
        <a:lstStyle/>
        <a:p>
          <a:r>
            <a:rPr lang="en-GB" dirty="0"/>
            <a:t>5 Independent school Nurseries</a:t>
          </a:r>
        </a:p>
      </dgm:t>
    </dgm:pt>
    <dgm:pt modelId="{734CF361-C632-4813-88BB-930DAA8F96A7}" type="sibTrans" cxnId="{FBD1B38E-3228-4D9F-BC06-8A7146E49444}">
      <dgm:prSet/>
      <dgm:spPr/>
      <dgm:t>
        <a:bodyPr/>
        <a:lstStyle/>
        <a:p>
          <a:endParaRPr lang="en-GB"/>
        </a:p>
      </dgm:t>
    </dgm:pt>
    <dgm:pt modelId="{976E8911-7DE5-4CC6-8EAA-46CC56AC7744}" type="parTrans" cxnId="{FBD1B38E-3228-4D9F-BC06-8A7146E49444}">
      <dgm:prSet/>
      <dgm:spPr/>
      <dgm:t>
        <a:bodyPr/>
        <a:lstStyle/>
        <a:p>
          <a:endParaRPr lang="en-GB"/>
        </a:p>
      </dgm:t>
    </dgm:pt>
    <dgm:pt modelId="{678F1E19-A936-4157-A77C-26B5CD0657A8}" type="pres">
      <dgm:prSet presAssocID="{4B958C02-26C3-49E4-A502-26E162F2C5C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BB80049-E3A1-43CB-9C73-641E05F49B25}" type="pres">
      <dgm:prSet presAssocID="{8EE1BFE1-9E4E-4089-8FE3-6FED6A2B0168}" presName="centerShape" presStyleLbl="node0" presStyleIdx="0" presStyleCnt="1" custScaleX="175400" custScaleY="135484"/>
      <dgm:spPr/>
    </dgm:pt>
    <dgm:pt modelId="{03223786-D496-4932-ADAC-851867668ABB}" type="pres">
      <dgm:prSet presAssocID="{490D720F-D3FD-4D5F-8351-2A61F5D05ABC}" presName="parTrans" presStyleLbl="sibTrans2D1" presStyleIdx="0" presStyleCnt="5"/>
      <dgm:spPr/>
    </dgm:pt>
    <dgm:pt modelId="{7F91CC8B-DEF5-43BF-BF18-02F2F64AEC17}" type="pres">
      <dgm:prSet presAssocID="{490D720F-D3FD-4D5F-8351-2A61F5D05ABC}" presName="connectorText" presStyleLbl="sibTrans2D1" presStyleIdx="0" presStyleCnt="5"/>
      <dgm:spPr/>
    </dgm:pt>
    <dgm:pt modelId="{64A307F5-F847-473A-8FE5-46275ACF6389}" type="pres">
      <dgm:prSet presAssocID="{9EE14947-AF3F-46A5-AAD0-98F2F8711A87}" presName="node" presStyleLbl="node1" presStyleIdx="0" presStyleCnt="5" custRadScaleRad="98173" custRadScaleInc="934">
        <dgm:presLayoutVars>
          <dgm:bulletEnabled val="1"/>
        </dgm:presLayoutVars>
      </dgm:prSet>
      <dgm:spPr/>
    </dgm:pt>
    <dgm:pt modelId="{196915D3-EEC6-4289-BBEA-4A57483766E1}" type="pres">
      <dgm:prSet presAssocID="{C416B786-D697-4A49-A318-4C02D459A7DC}" presName="parTrans" presStyleLbl="sibTrans2D1" presStyleIdx="1" presStyleCnt="5"/>
      <dgm:spPr/>
    </dgm:pt>
    <dgm:pt modelId="{298D69CB-4E1E-472C-9F3F-3567841F6149}" type="pres">
      <dgm:prSet presAssocID="{C416B786-D697-4A49-A318-4C02D459A7DC}" presName="connectorText" presStyleLbl="sibTrans2D1" presStyleIdx="1" presStyleCnt="5"/>
      <dgm:spPr/>
    </dgm:pt>
    <dgm:pt modelId="{967961FA-425F-4F97-8055-C5D790968408}" type="pres">
      <dgm:prSet presAssocID="{50AF3D40-BF4D-4459-B320-7D63BDC919BD}" presName="node" presStyleLbl="node1" presStyleIdx="1" presStyleCnt="5" custRadScaleRad="109650" custRadScaleInc="1288">
        <dgm:presLayoutVars>
          <dgm:bulletEnabled val="1"/>
        </dgm:presLayoutVars>
      </dgm:prSet>
      <dgm:spPr/>
    </dgm:pt>
    <dgm:pt modelId="{D3851346-B064-4E9F-85A4-0E8D6E987603}" type="pres">
      <dgm:prSet presAssocID="{976E8911-7DE5-4CC6-8EAA-46CC56AC7744}" presName="parTrans" presStyleLbl="sibTrans2D1" presStyleIdx="2" presStyleCnt="5"/>
      <dgm:spPr/>
    </dgm:pt>
    <dgm:pt modelId="{46868368-59E5-4041-923F-67184AAC21D7}" type="pres">
      <dgm:prSet presAssocID="{976E8911-7DE5-4CC6-8EAA-46CC56AC7744}" presName="connectorText" presStyleLbl="sibTrans2D1" presStyleIdx="2" presStyleCnt="5"/>
      <dgm:spPr/>
    </dgm:pt>
    <dgm:pt modelId="{4827F1AF-FD36-4130-9980-3392A8AEF887}" type="pres">
      <dgm:prSet presAssocID="{A998AD77-792E-4481-A99F-1F99C2C29C71}" presName="node" presStyleLbl="node1" presStyleIdx="2" presStyleCnt="5" custRadScaleRad="106856" custRadScaleInc="-1422">
        <dgm:presLayoutVars>
          <dgm:bulletEnabled val="1"/>
        </dgm:presLayoutVars>
      </dgm:prSet>
      <dgm:spPr/>
    </dgm:pt>
    <dgm:pt modelId="{D4A0FEA5-C4E2-45D3-A670-9FCC5BEFADF7}" type="pres">
      <dgm:prSet presAssocID="{90B1E407-E3D5-464E-B3DB-41246770A5B9}" presName="parTrans" presStyleLbl="sibTrans2D1" presStyleIdx="3" presStyleCnt="5"/>
      <dgm:spPr/>
    </dgm:pt>
    <dgm:pt modelId="{1FF9E93E-97B6-46FA-9545-9828F3B2B16D}" type="pres">
      <dgm:prSet presAssocID="{90B1E407-E3D5-464E-B3DB-41246770A5B9}" presName="connectorText" presStyleLbl="sibTrans2D1" presStyleIdx="3" presStyleCnt="5"/>
      <dgm:spPr/>
    </dgm:pt>
    <dgm:pt modelId="{78520291-067A-4159-B086-9CABBC09E036}" type="pres">
      <dgm:prSet presAssocID="{4E8CD8F6-7C13-487B-9FAE-BC6884A9BDAB}" presName="node" presStyleLbl="node1" presStyleIdx="3" presStyleCnt="5" custRadScaleRad="103330" custRadScaleInc="7262">
        <dgm:presLayoutVars>
          <dgm:bulletEnabled val="1"/>
        </dgm:presLayoutVars>
      </dgm:prSet>
      <dgm:spPr/>
    </dgm:pt>
    <dgm:pt modelId="{DFAB7759-1CCB-46B3-B4DC-032FAFDB9B76}" type="pres">
      <dgm:prSet presAssocID="{BAEC3C94-A1AE-41C8-BCE5-8EBFD5CDB2BE}" presName="parTrans" presStyleLbl="sibTrans2D1" presStyleIdx="4" presStyleCnt="5"/>
      <dgm:spPr/>
    </dgm:pt>
    <dgm:pt modelId="{BBFF74AF-E0BA-4826-8B38-7C4AD3007C5D}" type="pres">
      <dgm:prSet presAssocID="{BAEC3C94-A1AE-41C8-BCE5-8EBFD5CDB2BE}" presName="connectorText" presStyleLbl="sibTrans2D1" presStyleIdx="4" presStyleCnt="5"/>
      <dgm:spPr/>
    </dgm:pt>
    <dgm:pt modelId="{D0DE3F86-7358-4774-87CF-64E5C2663D5A}" type="pres">
      <dgm:prSet presAssocID="{600B03FA-F59C-4A6A-8D37-E82089F21C7A}" presName="node" presStyleLbl="node1" presStyleIdx="4" presStyleCnt="5" custRadScaleRad="111276" custRadScaleInc="5669">
        <dgm:presLayoutVars>
          <dgm:bulletEnabled val="1"/>
        </dgm:presLayoutVars>
      </dgm:prSet>
      <dgm:spPr/>
    </dgm:pt>
  </dgm:ptLst>
  <dgm:cxnLst>
    <dgm:cxn modelId="{D4B86D07-FAC4-4A50-8654-D0668A635E47}" srcId="{8EE1BFE1-9E4E-4089-8FE3-6FED6A2B0168}" destId="{600B03FA-F59C-4A6A-8D37-E82089F21C7A}" srcOrd="4" destOrd="0" parTransId="{BAEC3C94-A1AE-41C8-BCE5-8EBFD5CDB2BE}" sibTransId="{E514CAAA-9445-4604-AF33-589E51F3DCEA}"/>
    <dgm:cxn modelId="{EEB7BF15-F833-4B16-B92D-B09C7B18CBA9}" type="presOf" srcId="{C416B786-D697-4A49-A318-4C02D459A7DC}" destId="{298D69CB-4E1E-472C-9F3F-3567841F6149}" srcOrd="1" destOrd="0" presId="urn:microsoft.com/office/officeart/2005/8/layout/radial5"/>
    <dgm:cxn modelId="{E2BED521-8649-42C7-8775-EB6F8E3A60B6}" type="presOf" srcId="{976E8911-7DE5-4CC6-8EAA-46CC56AC7744}" destId="{46868368-59E5-4041-923F-67184AAC21D7}" srcOrd="1" destOrd="0" presId="urn:microsoft.com/office/officeart/2005/8/layout/radial5"/>
    <dgm:cxn modelId="{DC37B12E-654D-4B54-9D43-5A2C61966DCD}" type="presOf" srcId="{490D720F-D3FD-4D5F-8351-2A61F5D05ABC}" destId="{7F91CC8B-DEF5-43BF-BF18-02F2F64AEC17}" srcOrd="1" destOrd="0" presId="urn:microsoft.com/office/officeart/2005/8/layout/radial5"/>
    <dgm:cxn modelId="{DEA30363-4190-4E92-AEB2-99E2C048A5A6}" type="presOf" srcId="{A998AD77-792E-4481-A99F-1F99C2C29C71}" destId="{4827F1AF-FD36-4130-9980-3392A8AEF887}" srcOrd="0" destOrd="0" presId="urn:microsoft.com/office/officeart/2005/8/layout/radial5"/>
    <dgm:cxn modelId="{96ABDF63-2DD0-40AA-8900-C70E6E57B4C0}" type="presOf" srcId="{4E8CD8F6-7C13-487B-9FAE-BC6884A9BDAB}" destId="{78520291-067A-4159-B086-9CABBC09E036}" srcOrd="0" destOrd="0" presId="urn:microsoft.com/office/officeart/2005/8/layout/radial5"/>
    <dgm:cxn modelId="{DFD4FE47-9B35-4CE5-9A5E-2427B5765CC7}" type="presOf" srcId="{BAEC3C94-A1AE-41C8-BCE5-8EBFD5CDB2BE}" destId="{DFAB7759-1CCB-46B3-B4DC-032FAFDB9B76}" srcOrd="0" destOrd="0" presId="urn:microsoft.com/office/officeart/2005/8/layout/radial5"/>
    <dgm:cxn modelId="{B24BC86A-F5DD-4279-A506-8F28FCFC91CF}" type="presOf" srcId="{90B1E407-E3D5-464E-B3DB-41246770A5B9}" destId="{1FF9E93E-97B6-46FA-9545-9828F3B2B16D}" srcOrd="1" destOrd="0" presId="urn:microsoft.com/office/officeart/2005/8/layout/radial5"/>
    <dgm:cxn modelId="{4816004C-AF21-4570-B1F0-56C05F863BF4}" srcId="{4B958C02-26C3-49E4-A502-26E162F2C5C0}" destId="{8EE1BFE1-9E4E-4089-8FE3-6FED6A2B0168}" srcOrd="0" destOrd="0" parTransId="{74D4A6F1-D5EA-4783-835A-D4BBBC851517}" sibTransId="{56EBBBFA-C5E4-41E8-A3F2-CE3B54AB4534}"/>
    <dgm:cxn modelId="{F977916E-00D6-4BD5-9F6B-93B54767EC16}" srcId="{8EE1BFE1-9E4E-4089-8FE3-6FED6A2B0168}" destId="{9EE14947-AF3F-46A5-AAD0-98F2F8711A87}" srcOrd="0" destOrd="0" parTransId="{490D720F-D3FD-4D5F-8351-2A61F5D05ABC}" sibTransId="{28C56B44-6143-4833-BC97-34D8F5FF101E}"/>
    <dgm:cxn modelId="{46EB0188-BF9A-42DB-9ED0-C0EE49E65A34}" type="presOf" srcId="{8EE1BFE1-9E4E-4089-8FE3-6FED6A2B0168}" destId="{EBB80049-E3A1-43CB-9C73-641E05F49B25}" srcOrd="0" destOrd="0" presId="urn:microsoft.com/office/officeart/2005/8/layout/radial5"/>
    <dgm:cxn modelId="{46963989-FF4C-4965-8430-77C76709B806}" type="presOf" srcId="{4B958C02-26C3-49E4-A502-26E162F2C5C0}" destId="{678F1E19-A936-4157-A77C-26B5CD0657A8}" srcOrd="0" destOrd="0" presId="urn:microsoft.com/office/officeart/2005/8/layout/radial5"/>
    <dgm:cxn modelId="{7CD0B88A-55F9-4954-B897-F3C73162D6E7}" type="presOf" srcId="{976E8911-7DE5-4CC6-8EAA-46CC56AC7744}" destId="{D3851346-B064-4E9F-85A4-0E8D6E987603}" srcOrd="0" destOrd="0" presId="urn:microsoft.com/office/officeart/2005/8/layout/radial5"/>
    <dgm:cxn modelId="{FBD1B38E-3228-4D9F-BC06-8A7146E49444}" srcId="{8EE1BFE1-9E4E-4089-8FE3-6FED6A2B0168}" destId="{A998AD77-792E-4481-A99F-1F99C2C29C71}" srcOrd="2" destOrd="0" parTransId="{976E8911-7DE5-4CC6-8EAA-46CC56AC7744}" sibTransId="{734CF361-C632-4813-88BB-930DAA8F96A7}"/>
    <dgm:cxn modelId="{CCD1EC99-2CEC-4537-8770-DBFEF114EE2F}" type="presOf" srcId="{90B1E407-E3D5-464E-B3DB-41246770A5B9}" destId="{D4A0FEA5-C4E2-45D3-A670-9FCC5BEFADF7}" srcOrd="0" destOrd="0" presId="urn:microsoft.com/office/officeart/2005/8/layout/radial5"/>
    <dgm:cxn modelId="{697AD59C-2F8A-4EE8-A403-037261770395}" type="presOf" srcId="{9EE14947-AF3F-46A5-AAD0-98F2F8711A87}" destId="{64A307F5-F847-473A-8FE5-46275ACF6389}" srcOrd="0" destOrd="0" presId="urn:microsoft.com/office/officeart/2005/8/layout/radial5"/>
    <dgm:cxn modelId="{B51B52AB-17D9-4570-B817-99BFAB4F7862}" type="presOf" srcId="{600B03FA-F59C-4A6A-8D37-E82089F21C7A}" destId="{D0DE3F86-7358-4774-87CF-64E5C2663D5A}" srcOrd="0" destOrd="0" presId="urn:microsoft.com/office/officeart/2005/8/layout/radial5"/>
    <dgm:cxn modelId="{A5C7CEC4-8513-4B29-92DA-6183668EC06A}" srcId="{8EE1BFE1-9E4E-4089-8FE3-6FED6A2B0168}" destId="{4E8CD8F6-7C13-487B-9FAE-BC6884A9BDAB}" srcOrd="3" destOrd="0" parTransId="{90B1E407-E3D5-464E-B3DB-41246770A5B9}" sibTransId="{608B508A-BBB9-420F-90E3-B652A191214B}"/>
    <dgm:cxn modelId="{916595CC-B849-4F30-9BF8-153E4EA2406C}" type="presOf" srcId="{50AF3D40-BF4D-4459-B320-7D63BDC919BD}" destId="{967961FA-425F-4F97-8055-C5D790968408}" srcOrd="0" destOrd="0" presId="urn:microsoft.com/office/officeart/2005/8/layout/radial5"/>
    <dgm:cxn modelId="{3DE633CE-DACB-4702-A86C-9B6B09C47C05}" type="presOf" srcId="{C416B786-D697-4A49-A318-4C02D459A7DC}" destId="{196915D3-EEC6-4289-BBEA-4A57483766E1}" srcOrd="0" destOrd="0" presId="urn:microsoft.com/office/officeart/2005/8/layout/radial5"/>
    <dgm:cxn modelId="{E49C4CD5-EE1E-49BF-AEB6-F57D8F2C61A2}" type="presOf" srcId="{BAEC3C94-A1AE-41C8-BCE5-8EBFD5CDB2BE}" destId="{BBFF74AF-E0BA-4826-8B38-7C4AD3007C5D}" srcOrd="1" destOrd="0" presId="urn:microsoft.com/office/officeart/2005/8/layout/radial5"/>
    <dgm:cxn modelId="{8658DDDA-9BC6-4DEE-95EC-D1C645FB7AD4}" type="presOf" srcId="{490D720F-D3FD-4D5F-8351-2A61F5D05ABC}" destId="{03223786-D496-4932-ADAC-851867668ABB}" srcOrd="0" destOrd="0" presId="urn:microsoft.com/office/officeart/2005/8/layout/radial5"/>
    <dgm:cxn modelId="{15D4C4E4-FCDB-4C27-B7D6-47FBD1B26260}" srcId="{8EE1BFE1-9E4E-4089-8FE3-6FED6A2B0168}" destId="{50AF3D40-BF4D-4459-B320-7D63BDC919BD}" srcOrd="1" destOrd="0" parTransId="{C416B786-D697-4A49-A318-4C02D459A7DC}" sibTransId="{5A54A186-54A7-402C-A0ED-267C23692651}"/>
    <dgm:cxn modelId="{2050570C-EB5A-418B-9D0E-AABD15F69975}" type="presParOf" srcId="{678F1E19-A936-4157-A77C-26B5CD0657A8}" destId="{EBB80049-E3A1-43CB-9C73-641E05F49B25}" srcOrd="0" destOrd="0" presId="urn:microsoft.com/office/officeart/2005/8/layout/radial5"/>
    <dgm:cxn modelId="{AF1EE274-3518-4723-88BF-FA568AB59A08}" type="presParOf" srcId="{678F1E19-A936-4157-A77C-26B5CD0657A8}" destId="{03223786-D496-4932-ADAC-851867668ABB}" srcOrd="1" destOrd="0" presId="urn:microsoft.com/office/officeart/2005/8/layout/radial5"/>
    <dgm:cxn modelId="{617D255D-0455-4B96-94FD-0DD5AC2053DF}" type="presParOf" srcId="{03223786-D496-4932-ADAC-851867668ABB}" destId="{7F91CC8B-DEF5-43BF-BF18-02F2F64AEC17}" srcOrd="0" destOrd="0" presId="urn:microsoft.com/office/officeart/2005/8/layout/radial5"/>
    <dgm:cxn modelId="{4600AC26-D3C4-4DE4-9F35-2FE8E6DF6415}" type="presParOf" srcId="{678F1E19-A936-4157-A77C-26B5CD0657A8}" destId="{64A307F5-F847-473A-8FE5-46275ACF6389}" srcOrd="2" destOrd="0" presId="urn:microsoft.com/office/officeart/2005/8/layout/radial5"/>
    <dgm:cxn modelId="{3DD8A8DD-B419-4888-97ED-F541490D16A4}" type="presParOf" srcId="{678F1E19-A936-4157-A77C-26B5CD0657A8}" destId="{196915D3-EEC6-4289-BBEA-4A57483766E1}" srcOrd="3" destOrd="0" presId="urn:microsoft.com/office/officeart/2005/8/layout/radial5"/>
    <dgm:cxn modelId="{360EEAD2-3A8E-4658-9461-1EB37287F15A}" type="presParOf" srcId="{196915D3-EEC6-4289-BBEA-4A57483766E1}" destId="{298D69CB-4E1E-472C-9F3F-3567841F6149}" srcOrd="0" destOrd="0" presId="urn:microsoft.com/office/officeart/2005/8/layout/radial5"/>
    <dgm:cxn modelId="{6219195D-B8A7-4D3C-BB71-E6E3F00C5B42}" type="presParOf" srcId="{678F1E19-A936-4157-A77C-26B5CD0657A8}" destId="{967961FA-425F-4F97-8055-C5D790968408}" srcOrd="4" destOrd="0" presId="urn:microsoft.com/office/officeart/2005/8/layout/radial5"/>
    <dgm:cxn modelId="{F823EF72-A170-40A2-85EC-31823C9D2B5F}" type="presParOf" srcId="{678F1E19-A936-4157-A77C-26B5CD0657A8}" destId="{D3851346-B064-4E9F-85A4-0E8D6E987603}" srcOrd="5" destOrd="0" presId="urn:microsoft.com/office/officeart/2005/8/layout/radial5"/>
    <dgm:cxn modelId="{13AFBC2C-97D2-4205-BDB9-0515F6643FDB}" type="presParOf" srcId="{D3851346-B064-4E9F-85A4-0E8D6E987603}" destId="{46868368-59E5-4041-923F-67184AAC21D7}" srcOrd="0" destOrd="0" presId="urn:microsoft.com/office/officeart/2005/8/layout/radial5"/>
    <dgm:cxn modelId="{ABD8BC6C-F5BF-41A7-8F40-74814B4F4BFF}" type="presParOf" srcId="{678F1E19-A936-4157-A77C-26B5CD0657A8}" destId="{4827F1AF-FD36-4130-9980-3392A8AEF887}" srcOrd="6" destOrd="0" presId="urn:microsoft.com/office/officeart/2005/8/layout/radial5"/>
    <dgm:cxn modelId="{C5BC510F-674A-457E-B769-31AD97A0010B}" type="presParOf" srcId="{678F1E19-A936-4157-A77C-26B5CD0657A8}" destId="{D4A0FEA5-C4E2-45D3-A670-9FCC5BEFADF7}" srcOrd="7" destOrd="0" presId="urn:microsoft.com/office/officeart/2005/8/layout/radial5"/>
    <dgm:cxn modelId="{1503BD2D-B1C4-4A6C-9DB5-813038A94902}" type="presParOf" srcId="{D4A0FEA5-C4E2-45D3-A670-9FCC5BEFADF7}" destId="{1FF9E93E-97B6-46FA-9545-9828F3B2B16D}" srcOrd="0" destOrd="0" presId="urn:microsoft.com/office/officeart/2005/8/layout/radial5"/>
    <dgm:cxn modelId="{043F62B7-A88F-4C97-82CC-2E55E2D44959}" type="presParOf" srcId="{678F1E19-A936-4157-A77C-26B5CD0657A8}" destId="{78520291-067A-4159-B086-9CABBC09E036}" srcOrd="8" destOrd="0" presId="urn:microsoft.com/office/officeart/2005/8/layout/radial5"/>
    <dgm:cxn modelId="{B7C3D02A-9DA9-43AE-BA56-6841B2C77D42}" type="presParOf" srcId="{678F1E19-A936-4157-A77C-26B5CD0657A8}" destId="{DFAB7759-1CCB-46B3-B4DC-032FAFDB9B76}" srcOrd="9" destOrd="0" presId="urn:microsoft.com/office/officeart/2005/8/layout/radial5"/>
    <dgm:cxn modelId="{D4B6CDE1-639A-44A4-9BF6-1E2472EF4F48}" type="presParOf" srcId="{DFAB7759-1CCB-46B3-B4DC-032FAFDB9B76}" destId="{BBFF74AF-E0BA-4826-8B38-7C4AD3007C5D}" srcOrd="0" destOrd="0" presId="urn:microsoft.com/office/officeart/2005/8/layout/radial5"/>
    <dgm:cxn modelId="{D0818F03-0E38-4DE5-94F4-A59E952E4923}" type="presParOf" srcId="{678F1E19-A936-4157-A77C-26B5CD0657A8}" destId="{D0DE3F86-7358-4774-87CF-64E5C2663D5A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2EA863-6FB8-4E4F-8B29-1F14B8915C1F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F8C8FEA3-145A-472A-B80B-0E2AFDF8F8C3}">
      <dgm:prSet phldrT="[Text]" custT="1"/>
      <dgm:spPr>
        <a:solidFill>
          <a:srgbClr val="FF9900"/>
        </a:solidFill>
      </dgm:spPr>
      <dgm:t>
        <a:bodyPr/>
        <a:lstStyle/>
        <a:p>
          <a:r>
            <a:rPr lang="en-GB" sz="800" dirty="0"/>
            <a:t>Day Nursery</a:t>
          </a:r>
        </a:p>
      </dgm:t>
    </dgm:pt>
    <dgm:pt modelId="{52B15F4E-028B-41EC-AADD-26342123C189}" type="parTrans" cxnId="{3DF19464-1987-4ED1-998F-A48FF5E2CF0C}">
      <dgm:prSet/>
      <dgm:spPr/>
      <dgm:t>
        <a:bodyPr/>
        <a:lstStyle/>
        <a:p>
          <a:endParaRPr lang="en-GB"/>
        </a:p>
      </dgm:t>
    </dgm:pt>
    <dgm:pt modelId="{CF61C114-A633-413D-96D9-849A92CB0D05}" type="sibTrans" cxnId="{3DF19464-1987-4ED1-998F-A48FF5E2CF0C}">
      <dgm:prSet/>
      <dgm:spPr/>
      <dgm:t>
        <a:bodyPr/>
        <a:lstStyle/>
        <a:p>
          <a:endParaRPr lang="en-GB"/>
        </a:p>
      </dgm:t>
    </dgm:pt>
    <dgm:pt modelId="{4AD77306-0FD5-4DBB-8508-AA05BED6C112}">
      <dgm:prSet phldrT="[Text]"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FontTx/>
            <a:buNone/>
          </a:pPr>
          <a:r>
            <a:rPr lang="en-GB" sz="800" dirty="0"/>
            <a:t>   £53.87 per day</a:t>
          </a:r>
        </a:p>
      </dgm:t>
    </dgm:pt>
    <dgm:pt modelId="{73E57881-9833-4E83-BC51-B58971B792EA}" type="parTrans" cxnId="{885920AF-F102-4F76-B324-8BDC74D49148}">
      <dgm:prSet/>
      <dgm:spPr/>
      <dgm:t>
        <a:bodyPr/>
        <a:lstStyle/>
        <a:p>
          <a:endParaRPr lang="en-GB"/>
        </a:p>
      </dgm:t>
    </dgm:pt>
    <dgm:pt modelId="{B20CB3E9-A446-43C5-AE5E-E35291865EB2}" type="sibTrans" cxnId="{885920AF-F102-4F76-B324-8BDC74D49148}">
      <dgm:prSet/>
      <dgm:spPr/>
      <dgm:t>
        <a:bodyPr/>
        <a:lstStyle/>
        <a:p>
          <a:endParaRPr lang="en-GB"/>
        </a:p>
      </dgm:t>
    </dgm:pt>
    <dgm:pt modelId="{91EB4A15-25D7-4884-8AF2-05BB42BC3976}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800" dirty="0"/>
            <a:t>Childminder</a:t>
          </a:r>
        </a:p>
      </dgm:t>
    </dgm:pt>
    <dgm:pt modelId="{EAB9D49B-C465-44AC-AAC6-F18F8085406B}" type="parTrans" cxnId="{83257CFC-4385-49B6-BE4D-9CAD9E654FBF}">
      <dgm:prSet/>
      <dgm:spPr/>
      <dgm:t>
        <a:bodyPr/>
        <a:lstStyle/>
        <a:p>
          <a:endParaRPr lang="en-GB"/>
        </a:p>
      </dgm:t>
    </dgm:pt>
    <dgm:pt modelId="{E4DE8CF1-5DDF-40CA-9BD9-82CAD7C7F2A2}" type="sibTrans" cxnId="{83257CFC-4385-49B6-BE4D-9CAD9E654FBF}">
      <dgm:prSet/>
      <dgm:spPr/>
      <dgm:t>
        <a:bodyPr/>
        <a:lstStyle/>
        <a:p>
          <a:endParaRPr lang="en-GB"/>
        </a:p>
      </dgm:t>
    </dgm:pt>
    <dgm:pt modelId="{D58FDF66-07E1-4286-83FC-1CEC2E7F8C72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marL="0" indent="0" algn="l">
            <a:buFontTx/>
            <a:buNone/>
          </a:pPr>
          <a:r>
            <a:rPr lang="en-GB" sz="800" dirty="0"/>
            <a:t>£43.64 per day                                   </a:t>
          </a:r>
        </a:p>
      </dgm:t>
    </dgm:pt>
    <dgm:pt modelId="{4B170D0C-52D1-4038-B159-5B16B7CB1613}" type="parTrans" cxnId="{301640B9-F559-4F84-BA03-AE9DEF9F0727}">
      <dgm:prSet/>
      <dgm:spPr/>
      <dgm:t>
        <a:bodyPr/>
        <a:lstStyle/>
        <a:p>
          <a:endParaRPr lang="en-GB"/>
        </a:p>
      </dgm:t>
    </dgm:pt>
    <dgm:pt modelId="{DAF9ECC2-71DD-4546-85E7-990C6D838A5D}" type="sibTrans" cxnId="{301640B9-F559-4F84-BA03-AE9DEF9F0727}">
      <dgm:prSet/>
      <dgm:spPr/>
      <dgm:t>
        <a:bodyPr/>
        <a:lstStyle/>
        <a:p>
          <a:endParaRPr lang="en-GB"/>
        </a:p>
      </dgm:t>
    </dgm:pt>
    <dgm:pt modelId="{D7F7E0AB-CA14-4496-B088-0D61C60AB9FB}" type="pres">
      <dgm:prSet presAssocID="{432EA863-6FB8-4E4F-8B29-1F14B8915C1F}" presName="Name0" presStyleCnt="0">
        <dgm:presLayoutVars>
          <dgm:dir/>
          <dgm:animLvl val="lvl"/>
          <dgm:resizeHandles val="exact"/>
        </dgm:presLayoutVars>
      </dgm:prSet>
      <dgm:spPr/>
    </dgm:pt>
    <dgm:pt modelId="{92F58257-306E-4DF0-B69E-5BEB11F56BF0}" type="pres">
      <dgm:prSet presAssocID="{F8C8FEA3-145A-472A-B80B-0E2AFDF8F8C3}" presName="linNode" presStyleCnt="0"/>
      <dgm:spPr/>
    </dgm:pt>
    <dgm:pt modelId="{238D7472-8D38-4AB1-93CE-0346F68BDBE9}" type="pres">
      <dgm:prSet presAssocID="{F8C8FEA3-145A-472A-B80B-0E2AFDF8F8C3}" presName="parentText" presStyleLbl="node1" presStyleIdx="0" presStyleCnt="2" custScaleX="191554" custScaleY="2000000" custLinFactY="-37164" custLinFactNeighborX="-13866" custLinFactNeighborY="-100000">
        <dgm:presLayoutVars>
          <dgm:chMax val="1"/>
          <dgm:bulletEnabled val="1"/>
        </dgm:presLayoutVars>
      </dgm:prSet>
      <dgm:spPr/>
    </dgm:pt>
    <dgm:pt modelId="{99491A5C-7924-42C4-B579-DB3EE5794BCE}" type="pres">
      <dgm:prSet presAssocID="{F8C8FEA3-145A-472A-B80B-0E2AFDF8F8C3}" presName="descendantText" presStyleLbl="alignAccFollowNode1" presStyleIdx="0" presStyleCnt="2" custScaleX="218987" custScaleY="1925655" custLinFactNeighborX="-17362" custLinFactNeighborY="818">
        <dgm:presLayoutVars>
          <dgm:bulletEnabled val="1"/>
        </dgm:presLayoutVars>
      </dgm:prSet>
      <dgm:spPr/>
    </dgm:pt>
    <dgm:pt modelId="{1033EB1F-EF7A-4DAD-BE81-A68965065FCE}" type="pres">
      <dgm:prSet presAssocID="{CF61C114-A633-413D-96D9-849A92CB0D05}" presName="sp" presStyleCnt="0"/>
      <dgm:spPr/>
    </dgm:pt>
    <dgm:pt modelId="{13DD2857-2E96-49A2-ADFE-CD95623E0D47}" type="pres">
      <dgm:prSet presAssocID="{91EB4A15-25D7-4884-8AF2-05BB42BC3976}" presName="linNode" presStyleCnt="0"/>
      <dgm:spPr/>
    </dgm:pt>
    <dgm:pt modelId="{0BAC609F-1405-478C-990F-5F44D83509B3}" type="pres">
      <dgm:prSet presAssocID="{91EB4A15-25D7-4884-8AF2-05BB42BC3976}" presName="parentText" presStyleLbl="node1" presStyleIdx="1" presStyleCnt="2" custScaleX="94360" custScaleY="2000000">
        <dgm:presLayoutVars>
          <dgm:chMax val="1"/>
          <dgm:bulletEnabled val="1"/>
        </dgm:presLayoutVars>
      </dgm:prSet>
      <dgm:spPr/>
    </dgm:pt>
    <dgm:pt modelId="{44BEBB27-26A2-4EDE-A6BB-CC1AE3D13ED7}" type="pres">
      <dgm:prSet presAssocID="{91EB4A15-25D7-4884-8AF2-05BB42BC3976}" presName="descendantText" presStyleLbl="alignAccFollowNode1" presStyleIdx="1" presStyleCnt="2" custScaleY="1959300" custLinFactNeighborX="0">
        <dgm:presLayoutVars>
          <dgm:bulletEnabled val="1"/>
        </dgm:presLayoutVars>
      </dgm:prSet>
      <dgm:spPr/>
    </dgm:pt>
  </dgm:ptLst>
  <dgm:cxnLst>
    <dgm:cxn modelId="{A317C132-C5E6-4499-8BA3-D02532A7905E}" type="presOf" srcId="{91EB4A15-25D7-4884-8AF2-05BB42BC3976}" destId="{0BAC609F-1405-478C-990F-5F44D83509B3}" srcOrd="0" destOrd="0" presId="urn:microsoft.com/office/officeart/2005/8/layout/vList5"/>
    <dgm:cxn modelId="{3DF19464-1987-4ED1-998F-A48FF5E2CF0C}" srcId="{432EA863-6FB8-4E4F-8B29-1F14B8915C1F}" destId="{F8C8FEA3-145A-472A-B80B-0E2AFDF8F8C3}" srcOrd="0" destOrd="0" parTransId="{52B15F4E-028B-41EC-AADD-26342123C189}" sibTransId="{CF61C114-A633-413D-96D9-849A92CB0D05}"/>
    <dgm:cxn modelId="{23FCFA68-4945-44CF-B1EE-ED17BD7CC9DB}" type="presOf" srcId="{F8C8FEA3-145A-472A-B80B-0E2AFDF8F8C3}" destId="{238D7472-8D38-4AB1-93CE-0346F68BDBE9}" srcOrd="0" destOrd="0" presId="urn:microsoft.com/office/officeart/2005/8/layout/vList5"/>
    <dgm:cxn modelId="{885920AF-F102-4F76-B324-8BDC74D49148}" srcId="{F8C8FEA3-145A-472A-B80B-0E2AFDF8F8C3}" destId="{4AD77306-0FD5-4DBB-8508-AA05BED6C112}" srcOrd="0" destOrd="0" parTransId="{73E57881-9833-4E83-BC51-B58971B792EA}" sibTransId="{B20CB3E9-A446-43C5-AE5E-E35291865EB2}"/>
    <dgm:cxn modelId="{301640B9-F559-4F84-BA03-AE9DEF9F0727}" srcId="{91EB4A15-25D7-4884-8AF2-05BB42BC3976}" destId="{D58FDF66-07E1-4286-83FC-1CEC2E7F8C72}" srcOrd="0" destOrd="0" parTransId="{4B170D0C-52D1-4038-B159-5B16B7CB1613}" sibTransId="{DAF9ECC2-71DD-4546-85E7-990C6D838A5D}"/>
    <dgm:cxn modelId="{19FF80CE-BAE0-45CF-9871-748281DA0918}" type="presOf" srcId="{4AD77306-0FD5-4DBB-8508-AA05BED6C112}" destId="{99491A5C-7924-42C4-B579-DB3EE5794BCE}" srcOrd="0" destOrd="0" presId="urn:microsoft.com/office/officeart/2005/8/layout/vList5"/>
    <dgm:cxn modelId="{DB70BAE3-C9B8-4083-96BC-ACFAF64EC8F8}" type="presOf" srcId="{D58FDF66-07E1-4286-83FC-1CEC2E7F8C72}" destId="{44BEBB27-26A2-4EDE-A6BB-CC1AE3D13ED7}" srcOrd="0" destOrd="0" presId="urn:microsoft.com/office/officeart/2005/8/layout/vList5"/>
    <dgm:cxn modelId="{9A5816E5-6141-476B-B6BE-1DA0E335B324}" type="presOf" srcId="{432EA863-6FB8-4E4F-8B29-1F14B8915C1F}" destId="{D7F7E0AB-CA14-4496-B088-0D61C60AB9FB}" srcOrd="0" destOrd="0" presId="urn:microsoft.com/office/officeart/2005/8/layout/vList5"/>
    <dgm:cxn modelId="{83257CFC-4385-49B6-BE4D-9CAD9E654FBF}" srcId="{432EA863-6FB8-4E4F-8B29-1F14B8915C1F}" destId="{91EB4A15-25D7-4884-8AF2-05BB42BC3976}" srcOrd="1" destOrd="0" parTransId="{EAB9D49B-C465-44AC-AAC6-F18F8085406B}" sibTransId="{E4DE8CF1-5DDF-40CA-9BD9-82CAD7C7F2A2}"/>
    <dgm:cxn modelId="{6D6630E2-6E0E-4E45-A982-D56154B704F1}" type="presParOf" srcId="{D7F7E0AB-CA14-4496-B088-0D61C60AB9FB}" destId="{92F58257-306E-4DF0-B69E-5BEB11F56BF0}" srcOrd="0" destOrd="0" presId="urn:microsoft.com/office/officeart/2005/8/layout/vList5"/>
    <dgm:cxn modelId="{39F2F945-3DDA-4866-9844-55C706CA7E1D}" type="presParOf" srcId="{92F58257-306E-4DF0-B69E-5BEB11F56BF0}" destId="{238D7472-8D38-4AB1-93CE-0346F68BDBE9}" srcOrd="0" destOrd="0" presId="urn:microsoft.com/office/officeart/2005/8/layout/vList5"/>
    <dgm:cxn modelId="{D0FA7951-CECE-4CFB-B498-DAFB86CAA58D}" type="presParOf" srcId="{92F58257-306E-4DF0-B69E-5BEB11F56BF0}" destId="{99491A5C-7924-42C4-B579-DB3EE5794BCE}" srcOrd="1" destOrd="0" presId="urn:microsoft.com/office/officeart/2005/8/layout/vList5"/>
    <dgm:cxn modelId="{3C3D87AD-07E4-4DF3-9171-E33A9682E1A9}" type="presParOf" srcId="{D7F7E0AB-CA14-4496-B088-0D61C60AB9FB}" destId="{1033EB1F-EF7A-4DAD-BE81-A68965065FCE}" srcOrd="1" destOrd="0" presId="urn:microsoft.com/office/officeart/2005/8/layout/vList5"/>
    <dgm:cxn modelId="{0895B794-6139-475F-92DA-4BDDADE8D5F0}" type="presParOf" srcId="{D7F7E0AB-CA14-4496-B088-0D61C60AB9FB}" destId="{13DD2857-2E96-49A2-ADFE-CD95623E0D47}" srcOrd="2" destOrd="0" presId="urn:microsoft.com/office/officeart/2005/8/layout/vList5"/>
    <dgm:cxn modelId="{06742203-B0B0-4A9D-84AF-CC6B4AD0791C}" type="presParOf" srcId="{13DD2857-2E96-49A2-ADFE-CD95623E0D47}" destId="{0BAC609F-1405-478C-990F-5F44D83509B3}" srcOrd="0" destOrd="0" presId="urn:microsoft.com/office/officeart/2005/8/layout/vList5"/>
    <dgm:cxn modelId="{0CB52899-1F63-4182-8F36-3E8E2D31047B}" type="presParOf" srcId="{13DD2857-2E96-49A2-ADFE-CD95623E0D47}" destId="{44BEBB27-26A2-4EDE-A6BB-CC1AE3D13E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4FEF53-83B7-45D3-B7B4-BCB4A0253FD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0804098-5EA2-4E86-9889-6DFF12D4F526}">
      <dgm:prSet phldrT="[Text]" custT="1"/>
      <dgm:spPr/>
      <dgm:t>
        <a:bodyPr/>
        <a:lstStyle/>
        <a:p>
          <a:r>
            <a:rPr lang="en-GB" sz="1200" dirty="0"/>
            <a:t>3342</a:t>
          </a:r>
        </a:p>
      </dgm:t>
    </dgm:pt>
    <dgm:pt modelId="{6A934538-7F13-49F7-9887-F62CA261E0B2}" type="parTrans" cxnId="{E264C6C6-172C-4F1A-97C7-BE130B7F13B2}">
      <dgm:prSet/>
      <dgm:spPr/>
      <dgm:t>
        <a:bodyPr/>
        <a:lstStyle/>
        <a:p>
          <a:endParaRPr lang="en-GB"/>
        </a:p>
      </dgm:t>
    </dgm:pt>
    <dgm:pt modelId="{1B52D7AD-C9A0-454D-85D5-72E95A79CE77}" type="sibTrans" cxnId="{E264C6C6-172C-4F1A-97C7-BE130B7F13B2}">
      <dgm:prSet/>
      <dgm:spPr/>
      <dgm:t>
        <a:bodyPr/>
        <a:lstStyle/>
        <a:p>
          <a:endParaRPr lang="en-GB"/>
        </a:p>
      </dgm:t>
    </dgm:pt>
    <dgm:pt modelId="{9AEB1A62-08C4-4A0F-91BC-C3ED6AF3526A}">
      <dgm:prSet phldrT="[Text]" custT="1"/>
      <dgm:spPr/>
      <dgm:t>
        <a:bodyPr/>
        <a:lstStyle/>
        <a:p>
          <a:r>
            <a:rPr lang="en-GB" sz="900" b="1" dirty="0"/>
            <a:t> </a:t>
          </a:r>
          <a:r>
            <a:rPr lang="en-GB" sz="800" b="1" dirty="0"/>
            <a:t>3&amp;4 year olds taking up a universal funded place</a:t>
          </a:r>
        </a:p>
      </dgm:t>
    </dgm:pt>
    <dgm:pt modelId="{4B5217B7-D6D0-4D23-9C18-DCF73EC39626}" type="parTrans" cxnId="{F3303716-23C7-4943-A0DC-4A8402AE0E27}">
      <dgm:prSet/>
      <dgm:spPr/>
      <dgm:t>
        <a:bodyPr/>
        <a:lstStyle/>
        <a:p>
          <a:endParaRPr lang="en-GB"/>
        </a:p>
      </dgm:t>
    </dgm:pt>
    <dgm:pt modelId="{576CE088-3AAB-4CDF-8593-A1AC8C3DD6E0}" type="sibTrans" cxnId="{F3303716-23C7-4943-A0DC-4A8402AE0E27}">
      <dgm:prSet/>
      <dgm:spPr/>
      <dgm:t>
        <a:bodyPr/>
        <a:lstStyle/>
        <a:p>
          <a:endParaRPr lang="en-GB"/>
        </a:p>
      </dgm:t>
    </dgm:pt>
    <dgm:pt modelId="{83A8254B-8E18-492B-998A-EED365F1E5AB}">
      <dgm:prSet phldrT="[Text]" custT="1"/>
      <dgm:spPr/>
      <dgm:t>
        <a:bodyPr/>
        <a:lstStyle/>
        <a:p>
          <a:r>
            <a:rPr lang="en-GB" sz="1200" b="0" dirty="0"/>
            <a:t>2019</a:t>
          </a:r>
        </a:p>
      </dgm:t>
    </dgm:pt>
    <dgm:pt modelId="{3F486C03-6552-4C70-8E94-4CADEE4DC962}" type="parTrans" cxnId="{ADFD9DD7-D35A-458B-AC54-8B67D8EB0BB1}">
      <dgm:prSet/>
      <dgm:spPr/>
      <dgm:t>
        <a:bodyPr/>
        <a:lstStyle/>
        <a:p>
          <a:endParaRPr lang="en-GB"/>
        </a:p>
      </dgm:t>
    </dgm:pt>
    <dgm:pt modelId="{C84DF660-E6DB-47FA-A3EF-738011962321}" type="sibTrans" cxnId="{ADFD9DD7-D35A-458B-AC54-8B67D8EB0BB1}">
      <dgm:prSet/>
      <dgm:spPr/>
      <dgm:t>
        <a:bodyPr/>
        <a:lstStyle/>
        <a:p>
          <a:endParaRPr lang="en-GB"/>
        </a:p>
      </dgm:t>
    </dgm:pt>
    <dgm:pt modelId="{ADA0784F-07DC-4034-9E3F-70926CADB999}">
      <dgm:prSet phldrT="[Text]" custT="1"/>
      <dgm:spPr/>
      <dgm:t>
        <a:bodyPr/>
        <a:lstStyle/>
        <a:p>
          <a:r>
            <a:rPr lang="en-GB" sz="900" dirty="0"/>
            <a:t> </a:t>
          </a:r>
          <a:r>
            <a:rPr lang="en-GB" sz="800" b="1" dirty="0"/>
            <a:t>3&amp;4 year olds taking up an extended funded place</a:t>
          </a:r>
        </a:p>
      </dgm:t>
    </dgm:pt>
    <dgm:pt modelId="{F6900AA3-B7F7-4381-A354-07B02C72DD74}" type="parTrans" cxnId="{4870414F-D6EF-469A-B18D-FA9D17D11EF9}">
      <dgm:prSet/>
      <dgm:spPr/>
      <dgm:t>
        <a:bodyPr/>
        <a:lstStyle/>
        <a:p>
          <a:endParaRPr lang="en-GB"/>
        </a:p>
      </dgm:t>
    </dgm:pt>
    <dgm:pt modelId="{7037C5A2-55F2-49AE-9A7B-8674E1AC46D0}" type="sibTrans" cxnId="{4870414F-D6EF-469A-B18D-FA9D17D11EF9}">
      <dgm:prSet/>
      <dgm:spPr/>
      <dgm:t>
        <a:bodyPr/>
        <a:lstStyle/>
        <a:p>
          <a:endParaRPr lang="en-GB"/>
        </a:p>
      </dgm:t>
    </dgm:pt>
    <dgm:pt modelId="{49EAA8B6-6AB1-4097-899B-AB187491681F}">
      <dgm:prSet phldrT="[Text]" custT="1"/>
      <dgm:spPr/>
      <dgm:t>
        <a:bodyPr/>
        <a:lstStyle/>
        <a:p>
          <a:r>
            <a:rPr lang="en-GB" sz="1200" b="1" dirty="0"/>
            <a:t>7%</a:t>
          </a:r>
          <a:r>
            <a:rPr lang="en-GB" sz="1200" dirty="0"/>
            <a:t> </a:t>
          </a:r>
        </a:p>
      </dgm:t>
    </dgm:pt>
    <dgm:pt modelId="{7B02D1FD-148D-4845-83D3-09F8F4E451E2}" type="parTrans" cxnId="{7298FD75-B2FC-47DE-A255-E607CFE848F4}">
      <dgm:prSet/>
      <dgm:spPr/>
      <dgm:t>
        <a:bodyPr/>
        <a:lstStyle/>
        <a:p>
          <a:endParaRPr lang="en-GB"/>
        </a:p>
      </dgm:t>
    </dgm:pt>
    <dgm:pt modelId="{704651A0-1571-48C6-8448-A954DF40353A}" type="sibTrans" cxnId="{7298FD75-B2FC-47DE-A255-E607CFE848F4}">
      <dgm:prSet/>
      <dgm:spPr/>
      <dgm:t>
        <a:bodyPr/>
        <a:lstStyle/>
        <a:p>
          <a:endParaRPr lang="en-GB"/>
        </a:p>
      </dgm:t>
    </dgm:pt>
    <dgm:pt modelId="{17163173-0150-44BD-BDDE-B6CA233C5CB2}">
      <dgm:prSet phldrT="[Text]" custT="1"/>
      <dgm:spPr/>
      <dgm:t>
        <a:bodyPr/>
        <a:lstStyle/>
        <a:p>
          <a:r>
            <a:rPr lang="en-GB" sz="900" dirty="0"/>
            <a:t> </a:t>
          </a:r>
          <a:r>
            <a:rPr lang="en-GB" sz="800" b="1" dirty="0"/>
            <a:t>of children received Early Years Pupil Premium in spring 25</a:t>
          </a:r>
        </a:p>
      </dgm:t>
    </dgm:pt>
    <dgm:pt modelId="{E05681E4-0171-46D4-BEDF-00361598BDB3}" type="parTrans" cxnId="{93FF300E-3B1F-4693-8619-C5B4F7240053}">
      <dgm:prSet/>
      <dgm:spPr/>
      <dgm:t>
        <a:bodyPr/>
        <a:lstStyle/>
        <a:p>
          <a:endParaRPr lang="en-GB"/>
        </a:p>
      </dgm:t>
    </dgm:pt>
    <dgm:pt modelId="{832BCDEC-722B-450F-890E-70AAB7428FAD}" type="sibTrans" cxnId="{93FF300E-3B1F-4693-8619-C5B4F7240053}">
      <dgm:prSet/>
      <dgm:spPr/>
      <dgm:t>
        <a:bodyPr/>
        <a:lstStyle/>
        <a:p>
          <a:endParaRPr lang="en-GB"/>
        </a:p>
      </dgm:t>
    </dgm:pt>
    <dgm:pt modelId="{67D42912-C3D9-41B9-BAB4-3F0202C91FC4}" type="pres">
      <dgm:prSet presAssocID="{F64FEF53-83B7-45D3-B7B4-BCB4A0253FD7}" presName="linearFlow" presStyleCnt="0">
        <dgm:presLayoutVars>
          <dgm:dir/>
          <dgm:animLvl val="lvl"/>
          <dgm:resizeHandles val="exact"/>
        </dgm:presLayoutVars>
      </dgm:prSet>
      <dgm:spPr/>
    </dgm:pt>
    <dgm:pt modelId="{A450263B-C663-45B3-8A73-E0FD58F6C35B}" type="pres">
      <dgm:prSet presAssocID="{60804098-5EA2-4E86-9889-6DFF12D4F526}" presName="composite" presStyleCnt="0"/>
      <dgm:spPr/>
    </dgm:pt>
    <dgm:pt modelId="{DEAD78F0-6FAD-4F59-B637-EA09985909A3}" type="pres">
      <dgm:prSet presAssocID="{60804098-5EA2-4E86-9889-6DFF12D4F52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7A3DDDF-F4D1-43C1-A3E3-20FBCF395FEE}" type="pres">
      <dgm:prSet presAssocID="{60804098-5EA2-4E86-9889-6DFF12D4F526}" presName="descendantText" presStyleLbl="alignAcc1" presStyleIdx="0" presStyleCnt="3" custLinFactNeighborX="290" custLinFactNeighborY="-152">
        <dgm:presLayoutVars>
          <dgm:bulletEnabled val="1"/>
        </dgm:presLayoutVars>
      </dgm:prSet>
      <dgm:spPr/>
    </dgm:pt>
    <dgm:pt modelId="{94B7524D-9975-49E7-A644-11CC31567E32}" type="pres">
      <dgm:prSet presAssocID="{1B52D7AD-C9A0-454D-85D5-72E95A79CE77}" presName="sp" presStyleCnt="0"/>
      <dgm:spPr/>
    </dgm:pt>
    <dgm:pt modelId="{38D25FC1-2D00-4352-8E8B-4BB3C0EAFEB6}" type="pres">
      <dgm:prSet presAssocID="{83A8254B-8E18-492B-998A-EED365F1E5AB}" presName="composite" presStyleCnt="0"/>
      <dgm:spPr/>
    </dgm:pt>
    <dgm:pt modelId="{D8E85407-79F9-4845-948E-D20E0C79D062}" type="pres">
      <dgm:prSet presAssocID="{83A8254B-8E18-492B-998A-EED365F1E5AB}" presName="parentText" presStyleLbl="alignNode1" presStyleIdx="1" presStyleCnt="3" custLinFactNeighborY="-1452">
        <dgm:presLayoutVars>
          <dgm:chMax val="1"/>
          <dgm:bulletEnabled val="1"/>
        </dgm:presLayoutVars>
      </dgm:prSet>
      <dgm:spPr/>
    </dgm:pt>
    <dgm:pt modelId="{F79B887D-CCDB-44AA-9E66-6AF4084C60D8}" type="pres">
      <dgm:prSet presAssocID="{83A8254B-8E18-492B-998A-EED365F1E5AB}" presName="descendantText" presStyleLbl="alignAcc1" presStyleIdx="1" presStyleCnt="3" custLinFactNeighborX="473" custLinFactNeighborY="-4468">
        <dgm:presLayoutVars>
          <dgm:bulletEnabled val="1"/>
        </dgm:presLayoutVars>
      </dgm:prSet>
      <dgm:spPr/>
    </dgm:pt>
    <dgm:pt modelId="{2D8AE8BB-0443-411A-A587-3447B2B1CD3E}" type="pres">
      <dgm:prSet presAssocID="{C84DF660-E6DB-47FA-A3EF-738011962321}" presName="sp" presStyleCnt="0"/>
      <dgm:spPr/>
    </dgm:pt>
    <dgm:pt modelId="{9099D197-15B5-4871-A005-0416FC371D4F}" type="pres">
      <dgm:prSet presAssocID="{49EAA8B6-6AB1-4097-899B-AB187491681F}" presName="composite" presStyleCnt="0"/>
      <dgm:spPr/>
    </dgm:pt>
    <dgm:pt modelId="{5FD4B80D-8021-4F46-B0C2-319DC0BB53C2}" type="pres">
      <dgm:prSet presAssocID="{49EAA8B6-6AB1-4097-899B-AB187491681F}" presName="parentText" presStyleLbl="alignNode1" presStyleIdx="2" presStyleCnt="3" custLinFactNeighborY="-5577">
        <dgm:presLayoutVars>
          <dgm:chMax val="1"/>
          <dgm:bulletEnabled val="1"/>
        </dgm:presLayoutVars>
      </dgm:prSet>
      <dgm:spPr/>
    </dgm:pt>
    <dgm:pt modelId="{52AD5745-F950-43B6-8997-4EADDB8B0CB3}" type="pres">
      <dgm:prSet presAssocID="{49EAA8B6-6AB1-4097-899B-AB187491681F}" presName="descendantText" presStyleLbl="alignAcc1" presStyleIdx="2" presStyleCnt="3" custLinFactNeighborY="-8717">
        <dgm:presLayoutVars>
          <dgm:bulletEnabled val="1"/>
        </dgm:presLayoutVars>
      </dgm:prSet>
      <dgm:spPr/>
    </dgm:pt>
  </dgm:ptLst>
  <dgm:cxnLst>
    <dgm:cxn modelId="{93FF300E-3B1F-4693-8619-C5B4F7240053}" srcId="{49EAA8B6-6AB1-4097-899B-AB187491681F}" destId="{17163173-0150-44BD-BDDE-B6CA233C5CB2}" srcOrd="0" destOrd="0" parTransId="{E05681E4-0171-46D4-BEDF-00361598BDB3}" sibTransId="{832BCDEC-722B-450F-890E-70AAB7428FAD}"/>
    <dgm:cxn modelId="{F3303716-23C7-4943-A0DC-4A8402AE0E27}" srcId="{60804098-5EA2-4E86-9889-6DFF12D4F526}" destId="{9AEB1A62-08C4-4A0F-91BC-C3ED6AF3526A}" srcOrd="0" destOrd="0" parTransId="{4B5217B7-D6D0-4D23-9C18-DCF73EC39626}" sibTransId="{576CE088-3AAB-4CDF-8593-A1AC8C3DD6E0}"/>
    <dgm:cxn modelId="{2BA97C31-0218-43D8-AAB7-4F0C260EF5BA}" type="presOf" srcId="{ADA0784F-07DC-4034-9E3F-70926CADB999}" destId="{F79B887D-CCDB-44AA-9E66-6AF4084C60D8}" srcOrd="0" destOrd="0" presId="urn:microsoft.com/office/officeart/2005/8/layout/chevron2"/>
    <dgm:cxn modelId="{BE177F44-1F8A-43FD-84F4-46A5A1000EDD}" type="presOf" srcId="{F64FEF53-83B7-45D3-B7B4-BCB4A0253FD7}" destId="{67D42912-C3D9-41B9-BAB4-3F0202C91FC4}" srcOrd="0" destOrd="0" presId="urn:microsoft.com/office/officeart/2005/8/layout/chevron2"/>
    <dgm:cxn modelId="{4870414F-D6EF-469A-B18D-FA9D17D11EF9}" srcId="{83A8254B-8E18-492B-998A-EED365F1E5AB}" destId="{ADA0784F-07DC-4034-9E3F-70926CADB999}" srcOrd="0" destOrd="0" parTransId="{F6900AA3-B7F7-4381-A354-07B02C72DD74}" sibTransId="{7037C5A2-55F2-49AE-9A7B-8674E1AC46D0}"/>
    <dgm:cxn modelId="{D216E551-51F2-464E-A340-F727C53445F4}" type="presOf" srcId="{83A8254B-8E18-492B-998A-EED365F1E5AB}" destId="{D8E85407-79F9-4845-948E-D20E0C79D062}" srcOrd="0" destOrd="0" presId="urn:microsoft.com/office/officeart/2005/8/layout/chevron2"/>
    <dgm:cxn modelId="{7298FD75-B2FC-47DE-A255-E607CFE848F4}" srcId="{F64FEF53-83B7-45D3-B7B4-BCB4A0253FD7}" destId="{49EAA8B6-6AB1-4097-899B-AB187491681F}" srcOrd="2" destOrd="0" parTransId="{7B02D1FD-148D-4845-83D3-09F8F4E451E2}" sibTransId="{704651A0-1571-48C6-8448-A954DF40353A}"/>
    <dgm:cxn modelId="{F82F769F-A2A7-40A5-B368-6ADB11E5C216}" type="presOf" srcId="{60804098-5EA2-4E86-9889-6DFF12D4F526}" destId="{DEAD78F0-6FAD-4F59-B637-EA09985909A3}" srcOrd="0" destOrd="0" presId="urn:microsoft.com/office/officeart/2005/8/layout/chevron2"/>
    <dgm:cxn modelId="{48B0E0C3-63E4-4968-8891-E8225F29493A}" type="presOf" srcId="{9AEB1A62-08C4-4A0F-91BC-C3ED6AF3526A}" destId="{67A3DDDF-F4D1-43C1-A3E3-20FBCF395FEE}" srcOrd="0" destOrd="0" presId="urn:microsoft.com/office/officeart/2005/8/layout/chevron2"/>
    <dgm:cxn modelId="{8E8F89C6-929F-499F-A8F9-1AB1F90D22D9}" type="presOf" srcId="{17163173-0150-44BD-BDDE-B6CA233C5CB2}" destId="{52AD5745-F950-43B6-8997-4EADDB8B0CB3}" srcOrd="0" destOrd="0" presId="urn:microsoft.com/office/officeart/2005/8/layout/chevron2"/>
    <dgm:cxn modelId="{E264C6C6-172C-4F1A-97C7-BE130B7F13B2}" srcId="{F64FEF53-83B7-45D3-B7B4-BCB4A0253FD7}" destId="{60804098-5EA2-4E86-9889-6DFF12D4F526}" srcOrd="0" destOrd="0" parTransId="{6A934538-7F13-49F7-9887-F62CA261E0B2}" sibTransId="{1B52D7AD-C9A0-454D-85D5-72E95A79CE77}"/>
    <dgm:cxn modelId="{ADFD9DD7-D35A-458B-AC54-8B67D8EB0BB1}" srcId="{F64FEF53-83B7-45D3-B7B4-BCB4A0253FD7}" destId="{83A8254B-8E18-492B-998A-EED365F1E5AB}" srcOrd="1" destOrd="0" parTransId="{3F486C03-6552-4C70-8E94-4CADEE4DC962}" sibTransId="{C84DF660-E6DB-47FA-A3EF-738011962321}"/>
    <dgm:cxn modelId="{A9079FD7-A368-42F5-AA85-1C52BFAB0738}" type="presOf" srcId="{49EAA8B6-6AB1-4097-899B-AB187491681F}" destId="{5FD4B80D-8021-4F46-B0C2-319DC0BB53C2}" srcOrd="0" destOrd="0" presId="urn:microsoft.com/office/officeart/2005/8/layout/chevron2"/>
    <dgm:cxn modelId="{03660D7B-C38D-4BB4-88D5-EE27F989C81C}" type="presParOf" srcId="{67D42912-C3D9-41B9-BAB4-3F0202C91FC4}" destId="{A450263B-C663-45B3-8A73-E0FD58F6C35B}" srcOrd="0" destOrd="0" presId="urn:microsoft.com/office/officeart/2005/8/layout/chevron2"/>
    <dgm:cxn modelId="{7DB28DCF-E1E9-47FD-B0C2-D5952EE77932}" type="presParOf" srcId="{A450263B-C663-45B3-8A73-E0FD58F6C35B}" destId="{DEAD78F0-6FAD-4F59-B637-EA09985909A3}" srcOrd="0" destOrd="0" presId="urn:microsoft.com/office/officeart/2005/8/layout/chevron2"/>
    <dgm:cxn modelId="{7B51270E-CA4C-4B6F-8EAB-DAA8763EC1AF}" type="presParOf" srcId="{A450263B-C663-45B3-8A73-E0FD58F6C35B}" destId="{67A3DDDF-F4D1-43C1-A3E3-20FBCF395FEE}" srcOrd="1" destOrd="0" presId="urn:microsoft.com/office/officeart/2005/8/layout/chevron2"/>
    <dgm:cxn modelId="{CB714986-1A89-4A06-8B6F-535062F3CC92}" type="presParOf" srcId="{67D42912-C3D9-41B9-BAB4-3F0202C91FC4}" destId="{94B7524D-9975-49E7-A644-11CC31567E32}" srcOrd="1" destOrd="0" presId="urn:microsoft.com/office/officeart/2005/8/layout/chevron2"/>
    <dgm:cxn modelId="{AB92CF7A-40AF-461C-A458-04E233F759B9}" type="presParOf" srcId="{67D42912-C3D9-41B9-BAB4-3F0202C91FC4}" destId="{38D25FC1-2D00-4352-8E8B-4BB3C0EAFEB6}" srcOrd="2" destOrd="0" presId="urn:microsoft.com/office/officeart/2005/8/layout/chevron2"/>
    <dgm:cxn modelId="{D23870C1-D128-4AA8-AAB4-7335C45843C1}" type="presParOf" srcId="{38D25FC1-2D00-4352-8E8B-4BB3C0EAFEB6}" destId="{D8E85407-79F9-4845-948E-D20E0C79D062}" srcOrd="0" destOrd="0" presId="urn:microsoft.com/office/officeart/2005/8/layout/chevron2"/>
    <dgm:cxn modelId="{2D2F8B01-429D-4EA9-8A3E-B1091AC6AFB0}" type="presParOf" srcId="{38D25FC1-2D00-4352-8E8B-4BB3C0EAFEB6}" destId="{F79B887D-CCDB-44AA-9E66-6AF4084C60D8}" srcOrd="1" destOrd="0" presId="urn:microsoft.com/office/officeart/2005/8/layout/chevron2"/>
    <dgm:cxn modelId="{EEDDFAE7-8894-4E69-991B-BF3D590B7344}" type="presParOf" srcId="{67D42912-C3D9-41B9-BAB4-3F0202C91FC4}" destId="{2D8AE8BB-0443-411A-A587-3447B2B1CD3E}" srcOrd="3" destOrd="0" presId="urn:microsoft.com/office/officeart/2005/8/layout/chevron2"/>
    <dgm:cxn modelId="{C7F6F7C9-C56D-47DE-A8CB-AA46DA66F889}" type="presParOf" srcId="{67D42912-C3D9-41B9-BAB4-3F0202C91FC4}" destId="{9099D197-15B5-4871-A005-0416FC371D4F}" srcOrd="4" destOrd="0" presId="urn:microsoft.com/office/officeart/2005/8/layout/chevron2"/>
    <dgm:cxn modelId="{9A24B605-7652-4687-ABDA-E32C6C66EEE6}" type="presParOf" srcId="{9099D197-15B5-4871-A005-0416FC371D4F}" destId="{5FD4B80D-8021-4F46-B0C2-319DC0BB53C2}" srcOrd="0" destOrd="0" presId="urn:microsoft.com/office/officeart/2005/8/layout/chevron2"/>
    <dgm:cxn modelId="{1AD7C46C-4BB1-4D57-8D43-46FFE93D70C2}" type="presParOf" srcId="{9099D197-15B5-4871-A005-0416FC371D4F}" destId="{52AD5745-F950-43B6-8997-4EADDB8B0CB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1A22E5-3488-44E5-B178-772FF0B222A9}" type="doc">
      <dgm:prSet loTypeId="urn:microsoft.com/office/officeart/2005/8/layout/chevron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1EC81957-1C58-4333-BD28-8C3616DF93E3}">
      <dgm:prSet phldrT="[Text]"/>
      <dgm:spPr/>
      <dgm:t>
        <a:bodyPr/>
        <a:lstStyle/>
        <a:p>
          <a:r>
            <a:rPr lang="en-GB" dirty="0"/>
            <a:t>280</a:t>
          </a:r>
        </a:p>
      </dgm:t>
    </dgm:pt>
    <dgm:pt modelId="{A3CDEF12-54EF-498F-A109-11F94111FC5C}" type="parTrans" cxnId="{ADB2D011-FD0F-40B6-A2EB-994955635BC9}">
      <dgm:prSet/>
      <dgm:spPr/>
      <dgm:t>
        <a:bodyPr/>
        <a:lstStyle/>
        <a:p>
          <a:endParaRPr lang="en-GB"/>
        </a:p>
      </dgm:t>
    </dgm:pt>
    <dgm:pt modelId="{91F6B9BC-BDA2-46AF-A273-5FBF91B66641}" type="sibTrans" cxnId="{ADB2D011-FD0F-40B6-A2EB-994955635BC9}">
      <dgm:prSet/>
      <dgm:spPr/>
      <dgm:t>
        <a:bodyPr/>
        <a:lstStyle/>
        <a:p>
          <a:endParaRPr lang="en-GB"/>
        </a:p>
      </dgm:t>
    </dgm:pt>
    <dgm:pt modelId="{B00821DC-2919-433E-A23F-CCAEEA2A40FB}">
      <dgm:prSet phldrT="[Text]" custT="1"/>
      <dgm:spPr/>
      <dgm:t>
        <a:bodyPr/>
        <a:lstStyle/>
        <a:p>
          <a:r>
            <a:rPr lang="en-GB" sz="1000" dirty="0"/>
            <a:t> </a:t>
          </a:r>
          <a:r>
            <a:rPr lang="en-GB" sz="800" b="1" dirty="0"/>
            <a:t>individual children funded </a:t>
          </a:r>
        </a:p>
      </dgm:t>
    </dgm:pt>
    <dgm:pt modelId="{9F569E29-F055-471A-B099-D3AC3C784302}" type="parTrans" cxnId="{2BD25E46-D977-4EE2-844D-D610039875A2}">
      <dgm:prSet/>
      <dgm:spPr/>
      <dgm:t>
        <a:bodyPr/>
        <a:lstStyle/>
        <a:p>
          <a:endParaRPr lang="en-GB"/>
        </a:p>
      </dgm:t>
    </dgm:pt>
    <dgm:pt modelId="{D164894B-E357-498C-9D4B-3D6A0A89B0B4}" type="sibTrans" cxnId="{2BD25E46-D977-4EE2-844D-D610039875A2}">
      <dgm:prSet/>
      <dgm:spPr/>
      <dgm:t>
        <a:bodyPr/>
        <a:lstStyle/>
        <a:p>
          <a:endParaRPr lang="en-GB"/>
        </a:p>
      </dgm:t>
    </dgm:pt>
    <dgm:pt modelId="{4D82257E-F18C-48A9-9F26-1A338F472787}">
      <dgm:prSet phldrT="[Text]"/>
      <dgm:spPr/>
      <dgm:t>
        <a:bodyPr/>
        <a:lstStyle/>
        <a:p>
          <a:r>
            <a:rPr lang="en-GB" dirty="0"/>
            <a:t>13%</a:t>
          </a:r>
        </a:p>
      </dgm:t>
    </dgm:pt>
    <dgm:pt modelId="{38A1CBE4-D7FC-41F3-BDCA-79744366A993}" type="parTrans" cxnId="{61697CFD-2545-4779-9490-7E752F19A048}">
      <dgm:prSet/>
      <dgm:spPr/>
      <dgm:t>
        <a:bodyPr/>
        <a:lstStyle/>
        <a:p>
          <a:endParaRPr lang="en-GB"/>
        </a:p>
      </dgm:t>
    </dgm:pt>
    <dgm:pt modelId="{673089B0-C3F7-40F1-AD48-0ACF9F6E4D9B}" type="sibTrans" cxnId="{61697CFD-2545-4779-9490-7E752F19A048}">
      <dgm:prSet/>
      <dgm:spPr/>
      <dgm:t>
        <a:bodyPr/>
        <a:lstStyle/>
        <a:p>
          <a:endParaRPr lang="en-GB"/>
        </a:p>
      </dgm:t>
    </dgm:pt>
    <dgm:pt modelId="{97D7085E-6041-4603-969D-D6B324341ACF}">
      <dgm:prSet phldrT="[Text]" custT="1"/>
      <dgm:spPr/>
      <dgm:t>
        <a:bodyPr/>
        <a:lstStyle/>
        <a:p>
          <a:r>
            <a:rPr lang="en-GB" sz="800" b="1" dirty="0"/>
            <a:t> of funded places are children from outside of the borough. Trafford is a net  importer. </a:t>
          </a:r>
        </a:p>
      </dgm:t>
    </dgm:pt>
    <dgm:pt modelId="{A0830F08-75E5-4588-8CCD-0D3EA08101D8}" type="parTrans" cxnId="{E0BAC0C7-7833-48A0-8721-919CB85900C3}">
      <dgm:prSet/>
      <dgm:spPr/>
      <dgm:t>
        <a:bodyPr/>
        <a:lstStyle/>
        <a:p>
          <a:endParaRPr lang="en-GB"/>
        </a:p>
      </dgm:t>
    </dgm:pt>
    <dgm:pt modelId="{B52A1BB3-38DD-44AF-95F5-352220EF8FD1}" type="sibTrans" cxnId="{E0BAC0C7-7833-48A0-8721-919CB85900C3}">
      <dgm:prSet/>
      <dgm:spPr/>
      <dgm:t>
        <a:bodyPr/>
        <a:lstStyle/>
        <a:p>
          <a:endParaRPr lang="en-GB"/>
        </a:p>
      </dgm:t>
    </dgm:pt>
    <dgm:pt modelId="{F263616C-D5B8-4D5C-BCC4-4F9D35A0EE75}">
      <dgm:prSet phldrT="[Text]" custT="1"/>
      <dgm:spPr/>
      <dgm:t>
        <a:bodyPr/>
        <a:lstStyle/>
        <a:p>
          <a:r>
            <a:rPr lang="en-GB" sz="800" b="1" dirty="0"/>
            <a:t> of eligible 2 year olds are taking up a place in Trafford</a:t>
          </a:r>
        </a:p>
      </dgm:t>
    </dgm:pt>
    <dgm:pt modelId="{C702949C-BCB3-4079-A73C-BC341197F0D7}" type="sibTrans" cxnId="{716EB53C-9F87-42BD-9A26-9A87CDE1B913}">
      <dgm:prSet/>
      <dgm:spPr/>
      <dgm:t>
        <a:bodyPr/>
        <a:lstStyle/>
        <a:p>
          <a:endParaRPr lang="en-GB"/>
        </a:p>
      </dgm:t>
    </dgm:pt>
    <dgm:pt modelId="{34E6EE6B-E7EE-4B7E-9DA6-34007B15F78A}" type="parTrans" cxnId="{716EB53C-9F87-42BD-9A26-9A87CDE1B913}">
      <dgm:prSet/>
      <dgm:spPr/>
      <dgm:t>
        <a:bodyPr/>
        <a:lstStyle/>
        <a:p>
          <a:endParaRPr lang="en-GB"/>
        </a:p>
      </dgm:t>
    </dgm:pt>
    <dgm:pt modelId="{2060D9DA-F050-402A-BCAE-4B119F6C6DB4}">
      <dgm:prSet phldrT="[Text]"/>
      <dgm:spPr/>
      <dgm:t>
        <a:bodyPr/>
        <a:lstStyle/>
        <a:p>
          <a:r>
            <a:rPr lang="en-GB" dirty="0"/>
            <a:t>72% </a:t>
          </a:r>
        </a:p>
      </dgm:t>
    </dgm:pt>
    <dgm:pt modelId="{C8D3352B-D516-4FD8-872B-FE0627DF2442}" type="sibTrans" cxnId="{2CA8E6B4-185E-4063-9D87-3DDA36701AB5}">
      <dgm:prSet/>
      <dgm:spPr/>
      <dgm:t>
        <a:bodyPr/>
        <a:lstStyle/>
        <a:p>
          <a:endParaRPr lang="en-GB"/>
        </a:p>
      </dgm:t>
    </dgm:pt>
    <dgm:pt modelId="{1784681C-94F8-4B0F-BEE3-2BBFC6008613}" type="parTrans" cxnId="{2CA8E6B4-185E-4063-9D87-3DDA36701AB5}">
      <dgm:prSet/>
      <dgm:spPr/>
      <dgm:t>
        <a:bodyPr/>
        <a:lstStyle/>
        <a:p>
          <a:endParaRPr lang="en-GB"/>
        </a:p>
      </dgm:t>
    </dgm:pt>
    <dgm:pt modelId="{BC1BD6B0-61D5-4C89-8BC5-4A73EEE24A7D}" type="pres">
      <dgm:prSet presAssocID="{B41A22E5-3488-44E5-B178-772FF0B222A9}" presName="linearFlow" presStyleCnt="0">
        <dgm:presLayoutVars>
          <dgm:dir/>
          <dgm:animLvl val="lvl"/>
          <dgm:resizeHandles val="exact"/>
        </dgm:presLayoutVars>
      </dgm:prSet>
      <dgm:spPr/>
    </dgm:pt>
    <dgm:pt modelId="{CF38A1D0-DD7C-4B19-8D3D-7FBB370FCD76}" type="pres">
      <dgm:prSet presAssocID="{1EC81957-1C58-4333-BD28-8C3616DF93E3}" presName="composite" presStyleCnt="0"/>
      <dgm:spPr/>
    </dgm:pt>
    <dgm:pt modelId="{06ED1D97-69D3-42A2-93AF-B10663E7492A}" type="pres">
      <dgm:prSet presAssocID="{1EC81957-1C58-4333-BD28-8C3616DF93E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DFB4B8AC-B8A7-4521-A073-592E33EE3B38}" type="pres">
      <dgm:prSet presAssocID="{1EC81957-1C58-4333-BD28-8C3616DF93E3}" presName="descendantText" presStyleLbl="alignAcc1" presStyleIdx="0" presStyleCnt="3" custScaleY="106101" custLinFactNeighborX="102" custLinFactNeighborY="6620">
        <dgm:presLayoutVars>
          <dgm:bulletEnabled val="1"/>
        </dgm:presLayoutVars>
      </dgm:prSet>
      <dgm:spPr/>
    </dgm:pt>
    <dgm:pt modelId="{001569EC-0D37-4590-8DB9-ED0ECBEDD4AF}" type="pres">
      <dgm:prSet presAssocID="{91F6B9BC-BDA2-46AF-A273-5FBF91B66641}" presName="sp" presStyleCnt="0"/>
      <dgm:spPr/>
    </dgm:pt>
    <dgm:pt modelId="{AD87D822-909A-4230-9CEC-E5DEA1F14930}" type="pres">
      <dgm:prSet presAssocID="{2060D9DA-F050-402A-BCAE-4B119F6C6DB4}" presName="composite" presStyleCnt="0"/>
      <dgm:spPr/>
    </dgm:pt>
    <dgm:pt modelId="{14EF82FD-5348-4C78-B2B0-948E78668DA2}" type="pres">
      <dgm:prSet presAssocID="{2060D9DA-F050-402A-BCAE-4B119F6C6DB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4D82DA8-14AB-4AA3-9D3E-E0EBAEE1549B}" type="pres">
      <dgm:prSet presAssocID="{2060D9DA-F050-402A-BCAE-4B119F6C6DB4}" presName="descendantText" presStyleLbl="alignAcc1" presStyleIdx="1" presStyleCnt="3" custScaleX="98986" custLinFactNeighborX="975" custLinFactNeighborY="2810">
        <dgm:presLayoutVars>
          <dgm:bulletEnabled val="1"/>
        </dgm:presLayoutVars>
      </dgm:prSet>
      <dgm:spPr/>
    </dgm:pt>
    <dgm:pt modelId="{F954608B-61F7-4DFB-8702-1938EC947868}" type="pres">
      <dgm:prSet presAssocID="{C8D3352B-D516-4FD8-872B-FE0627DF2442}" presName="sp" presStyleCnt="0"/>
      <dgm:spPr/>
    </dgm:pt>
    <dgm:pt modelId="{5380A4C3-08F9-4FF7-BB45-2E27D26BB56E}" type="pres">
      <dgm:prSet presAssocID="{4D82257E-F18C-48A9-9F26-1A338F472787}" presName="composite" presStyleCnt="0"/>
      <dgm:spPr/>
    </dgm:pt>
    <dgm:pt modelId="{D385D952-CC54-4086-98B5-0FA1AB543803}" type="pres">
      <dgm:prSet presAssocID="{4D82257E-F18C-48A9-9F26-1A338F472787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10EEE6D-4E4A-46EC-887E-7E2E34B5AE12}" type="pres">
      <dgm:prSet presAssocID="{4D82257E-F18C-48A9-9F26-1A338F472787}" presName="descendantText" presStyleLbl="alignAcc1" presStyleIdx="2" presStyleCnt="3" custScaleY="99261" custLinFactNeighborY="-2881">
        <dgm:presLayoutVars>
          <dgm:bulletEnabled val="1"/>
        </dgm:presLayoutVars>
      </dgm:prSet>
      <dgm:spPr/>
    </dgm:pt>
  </dgm:ptLst>
  <dgm:cxnLst>
    <dgm:cxn modelId="{ADB2D011-FD0F-40B6-A2EB-994955635BC9}" srcId="{B41A22E5-3488-44E5-B178-772FF0B222A9}" destId="{1EC81957-1C58-4333-BD28-8C3616DF93E3}" srcOrd="0" destOrd="0" parTransId="{A3CDEF12-54EF-498F-A109-11F94111FC5C}" sibTransId="{91F6B9BC-BDA2-46AF-A273-5FBF91B66641}"/>
    <dgm:cxn modelId="{99FB9818-010E-428F-95B7-F2264DBD55F5}" type="presOf" srcId="{B41A22E5-3488-44E5-B178-772FF0B222A9}" destId="{BC1BD6B0-61D5-4C89-8BC5-4A73EEE24A7D}" srcOrd="0" destOrd="0" presId="urn:microsoft.com/office/officeart/2005/8/layout/chevron2"/>
    <dgm:cxn modelId="{716EB53C-9F87-42BD-9A26-9A87CDE1B913}" srcId="{2060D9DA-F050-402A-BCAE-4B119F6C6DB4}" destId="{F263616C-D5B8-4D5C-BCC4-4F9D35A0EE75}" srcOrd="0" destOrd="0" parTransId="{34E6EE6B-E7EE-4B7E-9DA6-34007B15F78A}" sibTransId="{C702949C-BCB3-4079-A73C-BC341197F0D7}"/>
    <dgm:cxn modelId="{555E8263-78EF-4714-B74D-C3901B3C278C}" type="presOf" srcId="{4D82257E-F18C-48A9-9F26-1A338F472787}" destId="{D385D952-CC54-4086-98B5-0FA1AB543803}" srcOrd="0" destOrd="0" presId="urn:microsoft.com/office/officeart/2005/8/layout/chevron2"/>
    <dgm:cxn modelId="{2BD25E46-D977-4EE2-844D-D610039875A2}" srcId="{1EC81957-1C58-4333-BD28-8C3616DF93E3}" destId="{B00821DC-2919-433E-A23F-CCAEEA2A40FB}" srcOrd="0" destOrd="0" parTransId="{9F569E29-F055-471A-B099-D3AC3C784302}" sibTransId="{D164894B-E357-498C-9D4B-3D6A0A89B0B4}"/>
    <dgm:cxn modelId="{49C73D48-73F8-4FA7-9262-B893626B6A87}" type="presOf" srcId="{97D7085E-6041-4603-969D-D6B324341ACF}" destId="{110EEE6D-4E4A-46EC-887E-7E2E34B5AE12}" srcOrd="0" destOrd="0" presId="urn:microsoft.com/office/officeart/2005/8/layout/chevron2"/>
    <dgm:cxn modelId="{A9B39D8A-47B3-45C9-8F42-8B91F1D91098}" type="presOf" srcId="{F263616C-D5B8-4D5C-BCC4-4F9D35A0EE75}" destId="{54D82DA8-14AB-4AA3-9D3E-E0EBAEE1549B}" srcOrd="0" destOrd="0" presId="urn:microsoft.com/office/officeart/2005/8/layout/chevron2"/>
    <dgm:cxn modelId="{469FF78D-AAE1-44F8-BFD6-3EA3989E6D51}" type="presOf" srcId="{B00821DC-2919-433E-A23F-CCAEEA2A40FB}" destId="{DFB4B8AC-B8A7-4521-A073-592E33EE3B38}" srcOrd="0" destOrd="0" presId="urn:microsoft.com/office/officeart/2005/8/layout/chevron2"/>
    <dgm:cxn modelId="{2CA8E6B4-185E-4063-9D87-3DDA36701AB5}" srcId="{B41A22E5-3488-44E5-B178-772FF0B222A9}" destId="{2060D9DA-F050-402A-BCAE-4B119F6C6DB4}" srcOrd="1" destOrd="0" parTransId="{1784681C-94F8-4B0F-BEE3-2BBFC6008613}" sibTransId="{C8D3352B-D516-4FD8-872B-FE0627DF2442}"/>
    <dgm:cxn modelId="{E0BAC0C7-7833-48A0-8721-919CB85900C3}" srcId="{4D82257E-F18C-48A9-9F26-1A338F472787}" destId="{97D7085E-6041-4603-969D-D6B324341ACF}" srcOrd="0" destOrd="0" parTransId="{A0830F08-75E5-4588-8CCD-0D3EA08101D8}" sibTransId="{B52A1BB3-38DD-44AF-95F5-352220EF8FD1}"/>
    <dgm:cxn modelId="{FA9448D6-D1A6-4DD0-82E8-080784C2D917}" type="presOf" srcId="{2060D9DA-F050-402A-BCAE-4B119F6C6DB4}" destId="{14EF82FD-5348-4C78-B2B0-948E78668DA2}" srcOrd="0" destOrd="0" presId="urn:microsoft.com/office/officeart/2005/8/layout/chevron2"/>
    <dgm:cxn modelId="{9F4518DB-756B-48BE-8D86-CD8DBD25D2CC}" type="presOf" srcId="{1EC81957-1C58-4333-BD28-8C3616DF93E3}" destId="{06ED1D97-69D3-42A2-93AF-B10663E7492A}" srcOrd="0" destOrd="0" presId="urn:microsoft.com/office/officeart/2005/8/layout/chevron2"/>
    <dgm:cxn modelId="{61697CFD-2545-4779-9490-7E752F19A048}" srcId="{B41A22E5-3488-44E5-B178-772FF0B222A9}" destId="{4D82257E-F18C-48A9-9F26-1A338F472787}" srcOrd="2" destOrd="0" parTransId="{38A1CBE4-D7FC-41F3-BDCA-79744366A993}" sibTransId="{673089B0-C3F7-40F1-AD48-0ACF9F6E4D9B}"/>
    <dgm:cxn modelId="{2D9921C7-9AF8-4ABF-B412-58E13E54A2EC}" type="presParOf" srcId="{BC1BD6B0-61D5-4C89-8BC5-4A73EEE24A7D}" destId="{CF38A1D0-DD7C-4B19-8D3D-7FBB370FCD76}" srcOrd="0" destOrd="0" presId="urn:microsoft.com/office/officeart/2005/8/layout/chevron2"/>
    <dgm:cxn modelId="{D099CCC6-87D9-47B4-88C7-F232D7EA9859}" type="presParOf" srcId="{CF38A1D0-DD7C-4B19-8D3D-7FBB370FCD76}" destId="{06ED1D97-69D3-42A2-93AF-B10663E7492A}" srcOrd="0" destOrd="0" presId="urn:microsoft.com/office/officeart/2005/8/layout/chevron2"/>
    <dgm:cxn modelId="{771AAF8B-DA26-4EA8-BBEA-AA5403A53C89}" type="presParOf" srcId="{CF38A1D0-DD7C-4B19-8D3D-7FBB370FCD76}" destId="{DFB4B8AC-B8A7-4521-A073-592E33EE3B38}" srcOrd="1" destOrd="0" presId="urn:microsoft.com/office/officeart/2005/8/layout/chevron2"/>
    <dgm:cxn modelId="{FB3C039E-E320-48B7-B4F1-327919883FEA}" type="presParOf" srcId="{BC1BD6B0-61D5-4C89-8BC5-4A73EEE24A7D}" destId="{001569EC-0D37-4590-8DB9-ED0ECBEDD4AF}" srcOrd="1" destOrd="0" presId="urn:microsoft.com/office/officeart/2005/8/layout/chevron2"/>
    <dgm:cxn modelId="{EE890A4B-0167-4BDF-9C76-07F8D8071188}" type="presParOf" srcId="{BC1BD6B0-61D5-4C89-8BC5-4A73EEE24A7D}" destId="{AD87D822-909A-4230-9CEC-E5DEA1F14930}" srcOrd="2" destOrd="0" presId="urn:microsoft.com/office/officeart/2005/8/layout/chevron2"/>
    <dgm:cxn modelId="{43FE833B-B83F-42F8-A42B-CC05BE4FBDCF}" type="presParOf" srcId="{AD87D822-909A-4230-9CEC-E5DEA1F14930}" destId="{14EF82FD-5348-4C78-B2B0-948E78668DA2}" srcOrd="0" destOrd="0" presId="urn:microsoft.com/office/officeart/2005/8/layout/chevron2"/>
    <dgm:cxn modelId="{0A9486C3-73FF-4255-A6AC-CACBCE12D80D}" type="presParOf" srcId="{AD87D822-909A-4230-9CEC-E5DEA1F14930}" destId="{54D82DA8-14AB-4AA3-9D3E-E0EBAEE1549B}" srcOrd="1" destOrd="0" presId="urn:microsoft.com/office/officeart/2005/8/layout/chevron2"/>
    <dgm:cxn modelId="{BED60DBF-FC68-456B-AE3B-DC061EB93BA2}" type="presParOf" srcId="{BC1BD6B0-61D5-4C89-8BC5-4A73EEE24A7D}" destId="{F954608B-61F7-4DFB-8702-1938EC947868}" srcOrd="3" destOrd="0" presId="urn:microsoft.com/office/officeart/2005/8/layout/chevron2"/>
    <dgm:cxn modelId="{E8D425CC-3F6F-4DBB-B12E-FACE83DF0DFA}" type="presParOf" srcId="{BC1BD6B0-61D5-4C89-8BC5-4A73EEE24A7D}" destId="{5380A4C3-08F9-4FF7-BB45-2E27D26BB56E}" srcOrd="4" destOrd="0" presId="urn:microsoft.com/office/officeart/2005/8/layout/chevron2"/>
    <dgm:cxn modelId="{6FE6A0DE-E3B5-452C-AEF1-D2D64A5D906C}" type="presParOf" srcId="{5380A4C3-08F9-4FF7-BB45-2E27D26BB56E}" destId="{D385D952-CC54-4086-98B5-0FA1AB543803}" srcOrd="0" destOrd="0" presId="urn:microsoft.com/office/officeart/2005/8/layout/chevron2"/>
    <dgm:cxn modelId="{F138801F-2C0E-4B97-BD94-5DEC6CC04F4A}" type="presParOf" srcId="{5380A4C3-08F9-4FF7-BB45-2E27D26BB56E}" destId="{110EEE6D-4E4A-46EC-887E-7E2E34B5AE1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0C7AC1-941C-486A-9A5F-8B5A31665CA7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0789998-A429-4239-B8FA-7BAA81188C34}">
      <dgm:prSet phldrT="[Text]" custT="1"/>
      <dgm:spPr>
        <a:solidFill>
          <a:srgbClr val="FF9700"/>
        </a:solidFill>
      </dgm:spPr>
      <dgm:t>
        <a:bodyPr/>
        <a:lstStyle/>
        <a:p>
          <a:r>
            <a:rPr lang="en-GB" sz="850" b="1" dirty="0"/>
            <a:t>Children aged 0-4 with Special Educational Needs and Disabilities</a:t>
          </a:r>
        </a:p>
      </dgm:t>
    </dgm:pt>
    <dgm:pt modelId="{1463F62C-F4AF-4D27-901D-1D23F1F62DD9}" type="parTrans" cxnId="{881D02BB-365A-455E-8C87-9C21BE13A490}">
      <dgm:prSet/>
      <dgm:spPr/>
      <dgm:t>
        <a:bodyPr/>
        <a:lstStyle/>
        <a:p>
          <a:endParaRPr lang="en-GB"/>
        </a:p>
      </dgm:t>
    </dgm:pt>
    <dgm:pt modelId="{7868D00E-2C00-4FDB-8BC3-DB2160EF61FA}" type="sibTrans" cxnId="{881D02BB-365A-455E-8C87-9C21BE13A490}">
      <dgm:prSet/>
      <dgm:spPr/>
      <dgm:t>
        <a:bodyPr/>
        <a:lstStyle/>
        <a:p>
          <a:endParaRPr lang="en-GB"/>
        </a:p>
      </dgm:t>
    </dgm:pt>
    <dgm:pt modelId="{7F15DD02-F139-4F16-8ED8-C193BB2258C1}">
      <dgm:prSet phldrT="[Text]" custT="1"/>
      <dgm:spPr/>
      <dgm:t>
        <a:bodyPr/>
        <a:lstStyle/>
        <a:p>
          <a:r>
            <a:rPr lang="en-GB" sz="900" dirty="0">
              <a:solidFill>
                <a:schemeClr val="bg1"/>
              </a:solidFill>
            </a:rPr>
            <a:t>131 </a:t>
          </a:r>
          <a:r>
            <a:rPr lang="en-GB" sz="700" dirty="0">
              <a:solidFill>
                <a:schemeClr val="bg1"/>
              </a:solidFill>
            </a:rPr>
            <a:t>in receipt of Early Years SEND Funding</a:t>
          </a:r>
          <a:endParaRPr lang="en-GB" sz="700" dirty="0"/>
        </a:p>
      </dgm:t>
    </dgm:pt>
    <dgm:pt modelId="{BCCEE268-8844-48B9-8FA3-C3F6FB830657}" type="parTrans" cxnId="{8EDBCF23-869E-4D68-9428-3DD7A7178FE4}">
      <dgm:prSet/>
      <dgm:spPr/>
      <dgm:t>
        <a:bodyPr/>
        <a:lstStyle/>
        <a:p>
          <a:endParaRPr lang="en-GB"/>
        </a:p>
      </dgm:t>
    </dgm:pt>
    <dgm:pt modelId="{12588B0D-D7FD-4A92-A9B0-DED829E4557F}" type="sibTrans" cxnId="{8EDBCF23-869E-4D68-9428-3DD7A7178FE4}">
      <dgm:prSet/>
      <dgm:spPr/>
      <dgm:t>
        <a:bodyPr/>
        <a:lstStyle/>
        <a:p>
          <a:endParaRPr lang="en-GB"/>
        </a:p>
      </dgm:t>
    </dgm:pt>
    <dgm:pt modelId="{6550851D-93DF-4747-9230-219D1DAF9A8A}">
      <dgm:prSet phldrT="[Text]" custT="1"/>
      <dgm:spPr/>
      <dgm:t>
        <a:bodyPr/>
        <a:lstStyle/>
        <a:p>
          <a:r>
            <a:rPr lang="en-GB" sz="800" dirty="0">
              <a:solidFill>
                <a:schemeClr val="bg1"/>
              </a:solidFill>
            </a:rPr>
            <a:t>86 in receipt of  Disability Access Funding</a:t>
          </a:r>
          <a:endParaRPr lang="en-GB" sz="800" dirty="0"/>
        </a:p>
      </dgm:t>
    </dgm:pt>
    <dgm:pt modelId="{9A7B2F97-0A6B-4118-9CFC-7D7AB4440115}" type="parTrans" cxnId="{63DD8D98-B9F9-471E-AFB6-52FD41B6A862}">
      <dgm:prSet/>
      <dgm:spPr/>
      <dgm:t>
        <a:bodyPr/>
        <a:lstStyle/>
        <a:p>
          <a:endParaRPr lang="en-GB"/>
        </a:p>
      </dgm:t>
    </dgm:pt>
    <dgm:pt modelId="{BBBB317B-C100-4D72-8C3F-25A8C334B07F}" type="sibTrans" cxnId="{63DD8D98-B9F9-471E-AFB6-52FD41B6A862}">
      <dgm:prSet/>
      <dgm:spPr/>
      <dgm:t>
        <a:bodyPr/>
        <a:lstStyle/>
        <a:p>
          <a:endParaRPr lang="en-GB"/>
        </a:p>
      </dgm:t>
    </dgm:pt>
    <dgm:pt modelId="{500CFC69-3EEB-4987-936F-670775EF6952}">
      <dgm:prSet phldrT="[Text]" custT="1"/>
      <dgm:spPr/>
      <dgm:t>
        <a:bodyPr/>
        <a:lstStyle/>
        <a:p>
          <a:r>
            <a:rPr lang="en-GB" sz="700"/>
            <a:t>21 </a:t>
          </a:r>
          <a:r>
            <a:rPr lang="en-GB" sz="700" dirty="0"/>
            <a:t>in special school nursery assessment places</a:t>
          </a:r>
        </a:p>
      </dgm:t>
    </dgm:pt>
    <dgm:pt modelId="{02BA5217-6F5C-4A31-8B28-5BD7FF7A8575}" type="parTrans" cxnId="{3111A94D-0B6B-40F3-A3C5-E0189AEF17B9}">
      <dgm:prSet/>
      <dgm:spPr/>
      <dgm:t>
        <a:bodyPr/>
        <a:lstStyle/>
        <a:p>
          <a:endParaRPr lang="en-GB"/>
        </a:p>
      </dgm:t>
    </dgm:pt>
    <dgm:pt modelId="{F2415F0C-60FC-4DD9-89B5-371500786AE3}" type="sibTrans" cxnId="{3111A94D-0B6B-40F3-A3C5-E0189AEF17B9}">
      <dgm:prSet/>
      <dgm:spPr/>
      <dgm:t>
        <a:bodyPr/>
        <a:lstStyle/>
        <a:p>
          <a:endParaRPr lang="en-GB"/>
        </a:p>
      </dgm:t>
    </dgm:pt>
    <dgm:pt modelId="{FF5B0F1B-CDAF-46D9-8E2B-C19C93AA6936}">
      <dgm:prSet phldrT="[Text]" custT="1"/>
      <dgm:spPr/>
      <dgm:t>
        <a:bodyPr/>
        <a:lstStyle/>
        <a:p>
          <a:r>
            <a:rPr lang="en-GB" sz="800" dirty="0"/>
            <a:t>46 requested an EHC needs assessment </a:t>
          </a:r>
        </a:p>
      </dgm:t>
    </dgm:pt>
    <dgm:pt modelId="{E4CA66F5-510B-4F93-B9D2-9D0FCDB52E3B}" type="parTrans" cxnId="{3009BE3F-CF86-4B5E-9FD3-75E7AE87CF47}">
      <dgm:prSet/>
      <dgm:spPr/>
      <dgm:t>
        <a:bodyPr/>
        <a:lstStyle/>
        <a:p>
          <a:endParaRPr lang="en-GB"/>
        </a:p>
      </dgm:t>
    </dgm:pt>
    <dgm:pt modelId="{9AD4D4C4-A72B-453B-B752-3F21016554AB}" type="sibTrans" cxnId="{3009BE3F-CF86-4B5E-9FD3-75E7AE87CF47}">
      <dgm:prSet/>
      <dgm:spPr/>
      <dgm:t>
        <a:bodyPr/>
        <a:lstStyle/>
        <a:p>
          <a:endParaRPr lang="en-GB"/>
        </a:p>
      </dgm:t>
    </dgm:pt>
    <dgm:pt modelId="{09361961-EBD8-4DEA-9E26-B5840BF24CFC}">
      <dgm:prSet phldrT="[Text]"/>
      <dgm:spPr/>
      <dgm:t>
        <a:bodyPr/>
        <a:lstStyle/>
        <a:p>
          <a:endParaRPr lang="en-GB"/>
        </a:p>
      </dgm:t>
    </dgm:pt>
    <dgm:pt modelId="{4FB92604-739A-4493-8284-68BFD20462B9}" type="parTrans" cxnId="{D469F132-4329-42CC-ADCE-22E546A00E0B}">
      <dgm:prSet/>
      <dgm:spPr/>
      <dgm:t>
        <a:bodyPr/>
        <a:lstStyle/>
        <a:p>
          <a:endParaRPr lang="en-GB"/>
        </a:p>
      </dgm:t>
    </dgm:pt>
    <dgm:pt modelId="{4613744B-0B35-42E1-8D37-8EBE365DE4C4}" type="sibTrans" cxnId="{D469F132-4329-42CC-ADCE-22E546A00E0B}">
      <dgm:prSet/>
      <dgm:spPr/>
      <dgm:t>
        <a:bodyPr/>
        <a:lstStyle/>
        <a:p>
          <a:endParaRPr lang="en-GB"/>
        </a:p>
      </dgm:t>
    </dgm:pt>
    <dgm:pt modelId="{B2E3F745-605F-4CFB-8846-85844230D0F4}">
      <dgm:prSet phldrT="[Text]"/>
      <dgm:spPr/>
      <dgm:t>
        <a:bodyPr/>
        <a:lstStyle/>
        <a:p>
          <a:endParaRPr lang="en-GB"/>
        </a:p>
      </dgm:t>
    </dgm:pt>
    <dgm:pt modelId="{AD07B6DA-4C69-4D9C-9420-7E3A74E3CA95}" type="parTrans" cxnId="{61901321-13DF-4BC9-AD2F-A1090F2F7726}">
      <dgm:prSet/>
      <dgm:spPr/>
      <dgm:t>
        <a:bodyPr/>
        <a:lstStyle/>
        <a:p>
          <a:endParaRPr lang="en-GB"/>
        </a:p>
      </dgm:t>
    </dgm:pt>
    <dgm:pt modelId="{871C3DE6-D256-482A-B05C-DA35D19711DF}" type="sibTrans" cxnId="{61901321-13DF-4BC9-AD2F-A1090F2F7726}">
      <dgm:prSet/>
      <dgm:spPr/>
      <dgm:t>
        <a:bodyPr/>
        <a:lstStyle/>
        <a:p>
          <a:endParaRPr lang="en-GB"/>
        </a:p>
      </dgm:t>
    </dgm:pt>
    <dgm:pt modelId="{3A69D283-4C78-4643-B6D3-6DE57B052639}">
      <dgm:prSet custT="1"/>
      <dgm:spPr/>
      <dgm:t>
        <a:bodyPr/>
        <a:lstStyle/>
        <a:p>
          <a:r>
            <a:rPr lang="en-GB" sz="800" dirty="0"/>
            <a:t>19 with an EHC Plan</a:t>
          </a:r>
          <a:endParaRPr lang="en-GB" sz="600" dirty="0"/>
        </a:p>
      </dgm:t>
    </dgm:pt>
    <dgm:pt modelId="{54CF3B3F-59E7-4BE8-99A4-263B6DB91299}" type="parTrans" cxnId="{CB01D580-3A50-456E-8BFF-F46BA8EAB82E}">
      <dgm:prSet/>
      <dgm:spPr/>
      <dgm:t>
        <a:bodyPr/>
        <a:lstStyle/>
        <a:p>
          <a:endParaRPr lang="en-GB"/>
        </a:p>
      </dgm:t>
    </dgm:pt>
    <dgm:pt modelId="{B6C8FD5A-DF8A-4588-A642-F741D379A95E}" type="sibTrans" cxnId="{CB01D580-3A50-456E-8BFF-F46BA8EAB82E}">
      <dgm:prSet/>
      <dgm:spPr/>
      <dgm:t>
        <a:bodyPr/>
        <a:lstStyle/>
        <a:p>
          <a:endParaRPr lang="en-GB"/>
        </a:p>
      </dgm:t>
    </dgm:pt>
    <dgm:pt modelId="{BC951EA5-0511-47CF-B915-86603486546F}">
      <dgm:prSet custT="1"/>
      <dgm:spPr/>
      <dgm:t>
        <a:bodyPr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205 supported by SEN Advisory Service</a:t>
          </a:r>
        </a:p>
      </dgm:t>
    </dgm:pt>
    <dgm:pt modelId="{11CE5443-1AEE-40B8-B792-6ACB3532A0ED}" type="sibTrans" cxnId="{FE0FE0D3-B7C5-40D1-B23C-92FB7A3125E4}">
      <dgm:prSet/>
      <dgm:spPr/>
      <dgm:t>
        <a:bodyPr/>
        <a:lstStyle/>
        <a:p>
          <a:endParaRPr lang="en-GB"/>
        </a:p>
      </dgm:t>
    </dgm:pt>
    <dgm:pt modelId="{355983C3-1495-40DD-9C22-A9D390AD8EC0}" type="parTrans" cxnId="{FE0FE0D3-B7C5-40D1-B23C-92FB7A3125E4}">
      <dgm:prSet/>
      <dgm:spPr/>
      <dgm:t>
        <a:bodyPr/>
        <a:lstStyle/>
        <a:p>
          <a:endParaRPr lang="en-GB"/>
        </a:p>
      </dgm:t>
    </dgm:pt>
    <dgm:pt modelId="{FD1EF1F7-DD2B-46AF-9D6C-4DB90DB2A573}" type="pres">
      <dgm:prSet presAssocID="{EE0C7AC1-941C-486A-9A5F-8B5A31665CA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F795E06-7256-4D1C-B325-FE2B70BF4DF6}" type="pres">
      <dgm:prSet presAssocID="{A0789998-A429-4239-B8FA-7BAA81188C34}" presName="Parent" presStyleLbl="node0" presStyleIdx="0" presStyleCnt="1" custScaleX="123798" custScaleY="131134">
        <dgm:presLayoutVars>
          <dgm:chMax val="6"/>
          <dgm:chPref val="6"/>
        </dgm:presLayoutVars>
      </dgm:prSet>
      <dgm:spPr/>
    </dgm:pt>
    <dgm:pt modelId="{A8C48020-EF08-4988-9C9C-17ED39C9AD27}" type="pres">
      <dgm:prSet presAssocID="{7F15DD02-F139-4F16-8ED8-C193BB2258C1}" presName="Accent1" presStyleCnt="0"/>
      <dgm:spPr/>
    </dgm:pt>
    <dgm:pt modelId="{79302A43-0FFC-4B9F-BE9E-13A3128BEF4B}" type="pres">
      <dgm:prSet presAssocID="{7F15DD02-F139-4F16-8ED8-C193BB2258C1}" presName="Accent" presStyleLbl="bgShp" presStyleIdx="0" presStyleCnt="6"/>
      <dgm:spPr/>
    </dgm:pt>
    <dgm:pt modelId="{82CB3093-C0AD-4525-B518-B89BB7AF280D}" type="pres">
      <dgm:prSet presAssocID="{7F15DD02-F139-4F16-8ED8-C193BB2258C1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AD0CF720-262B-4213-B3E7-F52C69C927E3}" type="pres">
      <dgm:prSet presAssocID="{6550851D-93DF-4747-9230-219D1DAF9A8A}" presName="Accent2" presStyleCnt="0"/>
      <dgm:spPr/>
    </dgm:pt>
    <dgm:pt modelId="{565BBFBC-F2A8-4585-A338-FA4928385FE0}" type="pres">
      <dgm:prSet presAssocID="{6550851D-93DF-4747-9230-219D1DAF9A8A}" presName="Accent" presStyleLbl="bgShp" presStyleIdx="1" presStyleCnt="6"/>
      <dgm:spPr>
        <a:solidFill>
          <a:schemeClr val="bg1"/>
        </a:solidFill>
      </dgm:spPr>
    </dgm:pt>
    <dgm:pt modelId="{7A58F72A-2636-4C25-908C-B46B7DA025A0}" type="pres">
      <dgm:prSet presAssocID="{6550851D-93DF-4747-9230-219D1DAF9A8A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17ACCE15-12E1-433C-BA16-2B9C69671688}" type="pres">
      <dgm:prSet presAssocID="{500CFC69-3EEB-4987-936F-670775EF6952}" presName="Accent3" presStyleCnt="0"/>
      <dgm:spPr/>
    </dgm:pt>
    <dgm:pt modelId="{9C94587C-9B56-449C-A861-92FAD9B16AC5}" type="pres">
      <dgm:prSet presAssocID="{500CFC69-3EEB-4987-936F-670775EF6952}" presName="Accent" presStyleLbl="bgShp" presStyleIdx="2" presStyleCnt="6"/>
      <dgm:spPr>
        <a:solidFill>
          <a:schemeClr val="bg1"/>
        </a:solidFill>
      </dgm:spPr>
    </dgm:pt>
    <dgm:pt modelId="{BCA57F69-A3DB-4594-9C8F-64EDBECB39EC}" type="pres">
      <dgm:prSet presAssocID="{500CFC69-3EEB-4987-936F-670775EF695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7B5F3AAB-BF29-4729-A6AC-5718B98D09BC}" type="pres">
      <dgm:prSet presAssocID="{BC951EA5-0511-47CF-B915-86603486546F}" presName="Accent4" presStyleCnt="0"/>
      <dgm:spPr/>
    </dgm:pt>
    <dgm:pt modelId="{AC17DB4D-ACB7-426B-A670-F4661192B421}" type="pres">
      <dgm:prSet presAssocID="{BC951EA5-0511-47CF-B915-86603486546F}" presName="Accent" presStyleLbl="bgShp" presStyleIdx="3" presStyleCnt="6"/>
      <dgm:spPr>
        <a:prstGeom prst="hexagon">
          <a:avLst/>
        </a:prstGeom>
        <a:solidFill>
          <a:schemeClr val="bg1"/>
        </a:solidFill>
        <a:ln>
          <a:solidFill>
            <a:schemeClr val="bg1"/>
          </a:solidFill>
        </a:ln>
      </dgm:spPr>
    </dgm:pt>
    <dgm:pt modelId="{0B583321-B1A7-4FB3-8FE7-4B3202623213}" type="pres">
      <dgm:prSet presAssocID="{BC951EA5-0511-47CF-B915-86603486546F}" presName="Child4" presStyleLbl="node1" presStyleIdx="3" presStyleCnt="6" custLinFactY="-85473" custLinFactNeighborX="-92334" custLinFactNeighborY="-100000">
        <dgm:presLayoutVars>
          <dgm:chMax val="0"/>
          <dgm:chPref val="0"/>
          <dgm:bulletEnabled val="1"/>
        </dgm:presLayoutVars>
      </dgm:prSet>
      <dgm:spPr/>
    </dgm:pt>
    <dgm:pt modelId="{958644F3-3356-45BB-B924-96846B28009E}" type="pres">
      <dgm:prSet presAssocID="{3A69D283-4C78-4643-B6D3-6DE57B052639}" presName="Accent5" presStyleCnt="0"/>
      <dgm:spPr/>
    </dgm:pt>
    <dgm:pt modelId="{44FC514E-18B9-43CD-A9C1-C3BD582AF350}" type="pres">
      <dgm:prSet presAssocID="{3A69D283-4C78-4643-B6D3-6DE57B052639}" presName="Accent" presStyleLbl="bgShp" presStyleIdx="4" presStyleCnt="6"/>
      <dgm:spPr>
        <a:solidFill>
          <a:schemeClr val="bg1"/>
        </a:solidFill>
      </dgm:spPr>
    </dgm:pt>
    <dgm:pt modelId="{96F79227-7B8D-45AF-A6F7-B0C195BA1900}" type="pres">
      <dgm:prSet presAssocID="{3A69D283-4C78-4643-B6D3-6DE57B052639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33509E59-5730-473B-B6C4-EA0AD7D96266}" type="pres">
      <dgm:prSet presAssocID="{FF5B0F1B-CDAF-46D9-8E2B-C19C93AA6936}" presName="Accent6" presStyleCnt="0"/>
      <dgm:spPr/>
    </dgm:pt>
    <dgm:pt modelId="{695D8856-EDBA-4946-9C3B-6C4F188C901C}" type="pres">
      <dgm:prSet presAssocID="{FF5B0F1B-CDAF-46D9-8E2B-C19C93AA6936}" presName="Accent" presStyleLbl="bgShp" presStyleIdx="5" presStyleCnt="6"/>
      <dgm:spPr>
        <a:solidFill>
          <a:schemeClr val="bg1"/>
        </a:solidFill>
      </dgm:spPr>
    </dgm:pt>
    <dgm:pt modelId="{B3E16204-2CE2-45F7-A16F-CC9664536365}" type="pres">
      <dgm:prSet presAssocID="{FF5B0F1B-CDAF-46D9-8E2B-C19C93AA6936}" presName="Child6" presStyleLbl="node1" presStyleIdx="5" presStyleCnt="6" custLinFactY="82628" custLinFactNeighborX="88888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61901321-13DF-4BC9-AD2F-A1090F2F7726}" srcId="{EE0C7AC1-941C-486A-9A5F-8B5A31665CA7}" destId="{B2E3F745-605F-4CFB-8846-85844230D0F4}" srcOrd="2" destOrd="0" parTransId="{AD07B6DA-4C69-4D9C-9420-7E3A74E3CA95}" sibTransId="{871C3DE6-D256-482A-B05C-DA35D19711DF}"/>
    <dgm:cxn modelId="{8EDBCF23-869E-4D68-9428-3DD7A7178FE4}" srcId="{A0789998-A429-4239-B8FA-7BAA81188C34}" destId="{7F15DD02-F139-4F16-8ED8-C193BB2258C1}" srcOrd="0" destOrd="0" parTransId="{BCCEE268-8844-48B9-8FA3-C3F6FB830657}" sibTransId="{12588B0D-D7FD-4A92-A9B0-DED829E4557F}"/>
    <dgm:cxn modelId="{D469F132-4329-42CC-ADCE-22E546A00E0B}" srcId="{EE0C7AC1-941C-486A-9A5F-8B5A31665CA7}" destId="{09361961-EBD8-4DEA-9E26-B5840BF24CFC}" srcOrd="1" destOrd="0" parTransId="{4FB92604-739A-4493-8284-68BFD20462B9}" sibTransId="{4613744B-0B35-42E1-8D37-8EBE365DE4C4}"/>
    <dgm:cxn modelId="{38E98A3C-40DD-4002-B143-F69E440D0C4A}" type="presOf" srcId="{A0789998-A429-4239-B8FA-7BAA81188C34}" destId="{AF795E06-7256-4D1C-B325-FE2B70BF4DF6}" srcOrd="0" destOrd="0" presId="urn:microsoft.com/office/officeart/2011/layout/HexagonRadial"/>
    <dgm:cxn modelId="{3009BE3F-CF86-4B5E-9FD3-75E7AE87CF47}" srcId="{A0789998-A429-4239-B8FA-7BAA81188C34}" destId="{FF5B0F1B-CDAF-46D9-8E2B-C19C93AA6936}" srcOrd="5" destOrd="0" parTransId="{E4CA66F5-510B-4F93-B9D2-9D0FCDB52E3B}" sibTransId="{9AD4D4C4-A72B-453B-B752-3F21016554AB}"/>
    <dgm:cxn modelId="{EA5DA541-E042-4486-9499-86D7EF274A00}" type="presOf" srcId="{500CFC69-3EEB-4987-936F-670775EF6952}" destId="{BCA57F69-A3DB-4594-9C8F-64EDBECB39EC}" srcOrd="0" destOrd="0" presId="urn:microsoft.com/office/officeart/2011/layout/HexagonRadial"/>
    <dgm:cxn modelId="{DE28AA43-01BB-4249-A552-88A9033C84A9}" type="presOf" srcId="{FF5B0F1B-CDAF-46D9-8E2B-C19C93AA6936}" destId="{B3E16204-2CE2-45F7-A16F-CC9664536365}" srcOrd="0" destOrd="0" presId="urn:microsoft.com/office/officeart/2011/layout/HexagonRadial"/>
    <dgm:cxn modelId="{387D3A69-076A-45DA-8207-B2C08653BCDF}" type="presOf" srcId="{6550851D-93DF-4747-9230-219D1DAF9A8A}" destId="{7A58F72A-2636-4C25-908C-B46B7DA025A0}" srcOrd="0" destOrd="0" presId="urn:microsoft.com/office/officeart/2011/layout/HexagonRadial"/>
    <dgm:cxn modelId="{D1BADF6C-C84F-4FBE-8B4A-EAB0CC28E2B5}" type="presOf" srcId="{BC951EA5-0511-47CF-B915-86603486546F}" destId="{0B583321-B1A7-4FB3-8FE7-4B3202623213}" srcOrd="0" destOrd="0" presId="urn:microsoft.com/office/officeart/2011/layout/HexagonRadial"/>
    <dgm:cxn modelId="{3111A94D-0B6B-40F3-A3C5-E0189AEF17B9}" srcId="{A0789998-A429-4239-B8FA-7BAA81188C34}" destId="{500CFC69-3EEB-4987-936F-670775EF6952}" srcOrd="2" destOrd="0" parTransId="{02BA5217-6F5C-4A31-8B28-5BD7FF7A8575}" sibTransId="{F2415F0C-60FC-4DD9-89B5-371500786AE3}"/>
    <dgm:cxn modelId="{CB01D580-3A50-456E-8BFF-F46BA8EAB82E}" srcId="{A0789998-A429-4239-B8FA-7BAA81188C34}" destId="{3A69D283-4C78-4643-B6D3-6DE57B052639}" srcOrd="4" destOrd="0" parTransId="{54CF3B3F-59E7-4BE8-99A4-263B6DB91299}" sibTransId="{B6C8FD5A-DF8A-4588-A642-F741D379A95E}"/>
    <dgm:cxn modelId="{C26DCD97-3B3A-4807-9807-0F506A255197}" type="presOf" srcId="{7F15DD02-F139-4F16-8ED8-C193BB2258C1}" destId="{82CB3093-C0AD-4525-B518-B89BB7AF280D}" srcOrd="0" destOrd="0" presId="urn:microsoft.com/office/officeart/2011/layout/HexagonRadial"/>
    <dgm:cxn modelId="{63DD8D98-B9F9-471E-AFB6-52FD41B6A862}" srcId="{A0789998-A429-4239-B8FA-7BAA81188C34}" destId="{6550851D-93DF-4747-9230-219D1DAF9A8A}" srcOrd="1" destOrd="0" parTransId="{9A7B2F97-0A6B-4118-9CFC-7D7AB4440115}" sibTransId="{BBBB317B-C100-4D72-8C3F-25A8C334B07F}"/>
    <dgm:cxn modelId="{881D02BB-365A-455E-8C87-9C21BE13A490}" srcId="{EE0C7AC1-941C-486A-9A5F-8B5A31665CA7}" destId="{A0789998-A429-4239-B8FA-7BAA81188C34}" srcOrd="0" destOrd="0" parTransId="{1463F62C-F4AF-4D27-901D-1D23F1F62DD9}" sibTransId="{7868D00E-2C00-4FDB-8BC3-DB2160EF61FA}"/>
    <dgm:cxn modelId="{FE0FE0D3-B7C5-40D1-B23C-92FB7A3125E4}" srcId="{A0789998-A429-4239-B8FA-7BAA81188C34}" destId="{BC951EA5-0511-47CF-B915-86603486546F}" srcOrd="3" destOrd="0" parTransId="{355983C3-1495-40DD-9C22-A9D390AD8EC0}" sibTransId="{11CE5443-1AEE-40B8-B792-6ACB3532A0ED}"/>
    <dgm:cxn modelId="{E38374E9-BE22-4733-8BD5-9B31D31598C4}" type="presOf" srcId="{3A69D283-4C78-4643-B6D3-6DE57B052639}" destId="{96F79227-7B8D-45AF-A6F7-B0C195BA1900}" srcOrd="0" destOrd="0" presId="urn:microsoft.com/office/officeart/2011/layout/HexagonRadial"/>
    <dgm:cxn modelId="{E52F28EF-557A-409B-B133-BC7E67F1533D}" type="presOf" srcId="{EE0C7AC1-941C-486A-9A5F-8B5A31665CA7}" destId="{FD1EF1F7-DD2B-46AF-9D6C-4DB90DB2A573}" srcOrd="0" destOrd="0" presId="urn:microsoft.com/office/officeart/2011/layout/HexagonRadial"/>
    <dgm:cxn modelId="{F46FF0E5-3028-42DC-8B88-0CB06A389612}" type="presParOf" srcId="{FD1EF1F7-DD2B-46AF-9D6C-4DB90DB2A573}" destId="{AF795E06-7256-4D1C-B325-FE2B70BF4DF6}" srcOrd="0" destOrd="0" presId="urn:microsoft.com/office/officeart/2011/layout/HexagonRadial"/>
    <dgm:cxn modelId="{2FF98EEA-0B34-4D58-9C60-7A731EBD1E71}" type="presParOf" srcId="{FD1EF1F7-DD2B-46AF-9D6C-4DB90DB2A573}" destId="{A8C48020-EF08-4988-9C9C-17ED39C9AD27}" srcOrd="1" destOrd="0" presId="urn:microsoft.com/office/officeart/2011/layout/HexagonRadial"/>
    <dgm:cxn modelId="{58F56EC1-95DB-4A66-8CEC-314B36E2E42E}" type="presParOf" srcId="{A8C48020-EF08-4988-9C9C-17ED39C9AD27}" destId="{79302A43-0FFC-4B9F-BE9E-13A3128BEF4B}" srcOrd="0" destOrd="0" presId="urn:microsoft.com/office/officeart/2011/layout/HexagonRadial"/>
    <dgm:cxn modelId="{3A1CCE87-857B-4686-94EB-259595B70F76}" type="presParOf" srcId="{FD1EF1F7-DD2B-46AF-9D6C-4DB90DB2A573}" destId="{82CB3093-C0AD-4525-B518-B89BB7AF280D}" srcOrd="2" destOrd="0" presId="urn:microsoft.com/office/officeart/2011/layout/HexagonRadial"/>
    <dgm:cxn modelId="{195FFE2A-B9C3-44D1-8238-9A95FE39480A}" type="presParOf" srcId="{FD1EF1F7-DD2B-46AF-9D6C-4DB90DB2A573}" destId="{AD0CF720-262B-4213-B3E7-F52C69C927E3}" srcOrd="3" destOrd="0" presId="urn:microsoft.com/office/officeart/2011/layout/HexagonRadial"/>
    <dgm:cxn modelId="{2908D3F6-469E-4587-87B1-01DA98086E56}" type="presParOf" srcId="{AD0CF720-262B-4213-B3E7-F52C69C927E3}" destId="{565BBFBC-F2A8-4585-A338-FA4928385FE0}" srcOrd="0" destOrd="0" presId="urn:microsoft.com/office/officeart/2011/layout/HexagonRadial"/>
    <dgm:cxn modelId="{8C678D0F-8C96-47A0-B59B-B528D9AEDEE9}" type="presParOf" srcId="{FD1EF1F7-DD2B-46AF-9D6C-4DB90DB2A573}" destId="{7A58F72A-2636-4C25-908C-B46B7DA025A0}" srcOrd="4" destOrd="0" presId="urn:microsoft.com/office/officeart/2011/layout/HexagonRadial"/>
    <dgm:cxn modelId="{DAB91640-0AE7-48B6-9898-6F87481FE806}" type="presParOf" srcId="{FD1EF1F7-DD2B-46AF-9D6C-4DB90DB2A573}" destId="{17ACCE15-12E1-433C-BA16-2B9C69671688}" srcOrd="5" destOrd="0" presId="urn:microsoft.com/office/officeart/2011/layout/HexagonRadial"/>
    <dgm:cxn modelId="{E23C27DF-AA0A-4BD0-92B5-18675E393384}" type="presParOf" srcId="{17ACCE15-12E1-433C-BA16-2B9C69671688}" destId="{9C94587C-9B56-449C-A861-92FAD9B16AC5}" srcOrd="0" destOrd="0" presId="urn:microsoft.com/office/officeart/2011/layout/HexagonRadial"/>
    <dgm:cxn modelId="{EFC95455-3112-4990-A8AB-826365397FE3}" type="presParOf" srcId="{FD1EF1F7-DD2B-46AF-9D6C-4DB90DB2A573}" destId="{BCA57F69-A3DB-4594-9C8F-64EDBECB39EC}" srcOrd="6" destOrd="0" presId="urn:microsoft.com/office/officeart/2011/layout/HexagonRadial"/>
    <dgm:cxn modelId="{A6739771-3FAD-4586-8338-AAEC425BE1E0}" type="presParOf" srcId="{FD1EF1F7-DD2B-46AF-9D6C-4DB90DB2A573}" destId="{7B5F3AAB-BF29-4729-A6AC-5718B98D09BC}" srcOrd="7" destOrd="0" presId="urn:microsoft.com/office/officeart/2011/layout/HexagonRadial"/>
    <dgm:cxn modelId="{6C0FDA51-0709-4197-894A-A969D57F6B3A}" type="presParOf" srcId="{7B5F3AAB-BF29-4729-A6AC-5718B98D09BC}" destId="{AC17DB4D-ACB7-426B-A670-F4661192B421}" srcOrd="0" destOrd="0" presId="urn:microsoft.com/office/officeart/2011/layout/HexagonRadial"/>
    <dgm:cxn modelId="{2C76461E-3A2B-4D78-8853-9A07D59BBE54}" type="presParOf" srcId="{FD1EF1F7-DD2B-46AF-9D6C-4DB90DB2A573}" destId="{0B583321-B1A7-4FB3-8FE7-4B3202623213}" srcOrd="8" destOrd="0" presId="urn:microsoft.com/office/officeart/2011/layout/HexagonRadial"/>
    <dgm:cxn modelId="{51839791-009A-46A0-9C4D-4BB27068DF6E}" type="presParOf" srcId="{FD1EF1F7-DD2B-46AF-9D6C-4DB90DB2A573}" destId="{958644F3-3356-45BB-B924-96846B28009E}" srcOrd="9" destOrd="0" presId="urn:microsoft.com/office/officeart/2011/layout/HexagonRadial"/>
    <dgm:cxn modelId="{59FC4DA4-5717-4793-ADD4-9608C81F95FB}" type="presParOf" srcId="{958644F3-3356-45BB-B924-96846B28009E}" destId="{44FC514E-18B9-43CD-A9C1-C3BD582AF350}" srcOrd="0" destOrd="0" presId="urn:microsoft.com/office/officeart/2011/layout/HexagonRadial"/>
    <dgm:cxn modelId="{8CE42CA6-240A-4EDE-B161-E2D294375273}" type="presParOf" srcId="{FD1EF1F7-DD2B-46AF-9D6C-4DB90DB2A573}" destId="{96F79227-7B8D-45AF-A6F7-B0C195BA1900}" srcOrd="10" destOrd="0" presId="urn:microsoft.com/office/officeart/2011/layout/HexagonRadial"/>
    <dgm:cxn modelId="{FC0BC2F8-6E45-47D0-8C1C-9A2E530A50D8}" type="presParOf" srcId="{FD1EF1F7-DD2B-46AF-9D6C-4DB90DB2A573}" destId="{33509E59-5730-473B-B6C4-EA0AD7D96266}" srcOrd="11" destOrd="0" presId="urn:microsoft.com/office/officeart/2011/layout/HexagonRadial"/>
    <dgm:cxn modelId="{6C8E4E88-1DE9-41BE-9412-C2F82774A266}" type="presParOf" srcId="{33509E59-5730-473B-B6C4-EA0AD7D96266}" destId="{695D8856-EDBA-4946-9C3B-6C4F188C901C}" srcOrd="0" destOrd="0" presId="urn:microsoft.com/office/officeart/2011/layout/HexagonRadial"/>
    <dgm:cxn modelId="{414BFAEC-3C39-46DF-9787-6FFDBE6BAB9F}" type="presParOf" srcId="{FD1EF1F7-DD2B-46AF-9D6C-4DB90DB2A573}" destId="{B3E16204-2CE2-45F7-A16F-CC966453636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80049-E3A1-43CB-9C73-641E05F49B25}">
      <dsp:nvSpPr>
        <dsp:cNvPr id="0" name=""/>
        <dsp:cNvSpPr/>
      </dsp:nvSpPr>
      <dsp:spPr>
        <a:xfrm>
          <a:off x="1267944" y="791566"/>
          <a:ext cx="930709" cy="718906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bg1"/>
              </a:solidFill>
            </a:rPr>
            <a:t>262 Early Education Providers</a:t>
          </a:r>
        </a:p>
      </dsp:txBody>
      <dsp:txXfrm>
        <a:off x="1404243" y="896847"/>
        <a:ext cx="658111" cy="508344"/>
      </dsp:txXfrm>
    </dsp:sp>
    <dsp:sp modelId="{03223786-D496-4932-ADAC-851867668ABB}">
      <dsp:nvSpPr>
        <dsp:cNvPr id="0" name=""/>
        <dsp:cNvSpPr/>
      </dsp:nvSpPr>
      <dsp:spPr>
        <a:xfrm rot="16220174">
          <a:off x="1707915" y="679679"/>
          <a:ext cx="55583" cy="1220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716204" y="712427"/>
        <a:ext cx="38908" cy="73232"/>
      </dsp:txXfrm>
    </dsp:sp>
    <dsp:sp modelId="{64A307F5-F847-473A-8FE5-46275ACF6389}">
      <dsp:nvSpPr>
        <dsp:cNvPr id="0" name=""/>
        <dsp:cNvSpPr/>
      </dsp:nvSpPr>
      <dsp:spPr>
        <a:xfrm>
          <a:off x="1406332" y="23427"/>
          <a:ext cx="663276" cy="663276"/>
        </a:xfrm>
        <a:prstGeom prst="ellipse">
          <a:avLst/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107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" kern="1200" dirty="0"/>
            <a:t>Childminders</a:t>
          </a:r>
        </a:p>
      </dsp:txBody>
      <dsp:txXfrm>
        <a:off x="1503467" y="120562"/>
        <a:ext cx="469006" cy="469006"/>
      </dsp:txXfrm>
    </dsp:sp>
    <dsp:sp modelId="{196915D3-EEC6-4289-BBEA-4A57483766E1}">
      <dsp:nvSpPr>
        <dsp:cNvPr id="0" name=""/>
        <dsp:cNvSpPr/>
      </dsp:nvSpPr>
      <dsp:spPr>
        <a:xfrm rot="20547821">
          <a:off x="2184875" y="938446"/>
          <a:ext cx="56012" cy="1220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185265" y="965389"/>
        <a:ext cx="39208" cy="73232"/>
      </dsp:txXfrm>
    </dsp:sp>
    <dsp:sp modelId="{967961FA-425F-4F97-8055-C5D790968408}">
      <dsp:nvSpPr>
        <dsp:cNvPr id="0" name=""/>
        <dsp:cNvSpPr/>
      </dsp:nvSpPr>
      <dsp:spPr>
        <a:xfrm>
          <a:off x="2249366" y="551510"/>
          <a:ext cx="663276" cy="663276"/>
        </a:xfrm>
        <a:prstGeom prst="ellipse">
          <a:avLst/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68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Day Nurseries</a:t>
          </a:r>
        </a:p>
      </dsp:txBody>
      <dsp:txXfrm>
        <a:off x="2346501" y="648645"/>
        <a:ext cx="469006" cy="469006"/>
      </dsp:txXfrm>
    </dsp:sp>
    <dsp:sp modelId="{D3851346-B064-4E9F-85A4-0E8D6E987603}">
      <dsp:nvSpPr>
        <dsp:cNvPr id="0" name=""/>
        <dsp:cNvSpPr/>
      </dsp:nvSpPr>
      <dsp:spPr>
        <a:xfrm rot="3131957">
          <a:off x="1976324" y="1443997"/>
          <a:ext cx="63153" cy="1220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979991" y="1460923"/>
        <a:ext cx="44207" cy="73232"/>
      </dsp:txXfrm>
    </dsp:sp>
    <dsp:sp modelId="{4827F1AF-FD36-4130-9980-3392A8AEF887}">
      <dsp:nvSpPr>
        <dsp:cNvPr id="0" name=""/>
        <dsp:cNvSpPr/>
      </dsp:nvSpPr>
      <dsp:spPr>
        <a:xfrm>
          <a:off x="1917141" y="1483917"/>
          <a:ext cx="663276" cy="663276"/>
        </a:xfrm>
        <a:prstGeom prst="ellipse">
          <a:avLst/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5 Independent school Nurseries</a:t>
          </a:r>
        </a:p>
      </dsp:txBody>
      <dsp:txXfrm>
        <a:off x="2014276" y="1581052"/>
        <a:ext cx="469006" cy="469006"/>
      </dsp:txXfrm>
    </dsp:sp>
    <dsp:sp modelId="{D4A0FEA5-C4E2-45D3-A670-9FCC5BEFADF7}">
      <dsp:nvSpPr>
        <dsp:cNvPr id="0" name=""/>
        <dsp:cNvSpPr/>
      </dsp:nvSpPr>
      <dsp:spPr>
        <a:xfrm rot="7716859">
          <a:off x="1423893" y="1439349"/>
          <a:ext cx="60749" cy="1220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438692" y="1456640"/>
        <a:ext cx="42524" cy="73232"/>
      </dsp:txXfrm>
    </dsp:sp>
    <dsp:sp modelId="{78520291-067A-4159-B086-9CABBC09E036}">
      <dsp:nvSpPr>
        <dsp:cNvPr id="0" name=""/>
        <dsp:cNvSpPr/>
      </dsp:nvSpPr>
      <dsp:spPr>
        <a:xfrm>
          <a:off x="878823" y="1473992"/>
          <a:ext cx="663276" cy="663276"/>
        </a:xfrm>
        <a:prstGeom prst="ellipse">
          <a:avLst/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2889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" kern="1200" dirty="0"/>
            <a:t> 58 mainstream and 3 special school nurseries</a:t>
          </a:r>
        </a:p>
      </dsp:txBody>
      <dsp:txXfrm>
        <a:off x="975958" y="1571127"/>
        <a:ext cx="469006" cy="469006"/>
      </dsp:txXfrm>
    </dsp:sp>
    <dsp:sp modelId="{DFAB7759-1CCB-46B3-B4DC-032FAFDB9B76}">
      <dsp:nvSpPr>
        <dsp:cNvPr id="0" name=""/>
        <dsp:cNvSpPr/>
      </dsp:nvSpPr>
      <dsp:spPr>
        <a:xfrm rot="12002450">
          <a:off x="1224120" y="916111"/>
          <a:ext cx="65005" cy="1220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243031" y="943863"/>
        <a:ext cx="45504" cy="73232"/>
      </dsp:txXfrm>
    </dsp:sp>
    <dsp:sp modelId="{D0DE3F86-7358-4774-87CF-64E5C2663D5A}">
      <dsp:nvSpPr>
        <dsp:cNvPr id="0" name=""/>
        <dsp:cNvSpPr/>
      </dsp:nvSpPr>
      <dsp:spPr>
        <a:xfrm>
          <a:off x="554086" y="510204"/>
          <a:ext cx="663276" cy="663276"/>
        </a:xfrm>
        <a:prstGeom prst="ellipse">
          <a:avLst/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21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 Pre-Schools</a:t>
          </a:r>
        </a:p>
      </dsp:txBody>
      <dsp:txXfrm>
        <a:off x="651221" y="607339"/>
        <a:ext cx="469006" cy="469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91A5C-7924-42C4-B579-DB3EE5794BCE}">
      <dsp:nvSpPr>
        <dsp:cNvPr id="0" name=""/>
        <dsp:cNvSpPr/>
      </dsp:nvSpPr>
      <dsp:spPr>
        <a:xfrm rot="5400000">
          <a:off x="1021089" y="-399781"/>
          <a:ext cx="359855" cy="1267256"/>
        </a:xfrm>
        <a:prstGeom prst="round2Same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800" kern="1200" dirty="0"/>
            <a:t>   £53.87 per day</a:t>
          </a:r>
        </a:p>
      </dsp:txBody>
      <dsp:txXfrm rot="-5400000">
        <a:off x="567389" y="71486"/>
        <a:ext cx="1249689" cy="324721"/>
      </dsp:txXfrm>
    </dsp:sp>
    <dsp:sp modelId="{238D7472-8D38-4AB1-93CE-0346F68BDBE9}">
      <dsp:nvSpPr>
        <dsp:cNvPr id="0" name=""/>
        <dsp:cNvSpPr/>
      </dsp:nvSpPr>
      <dsp:spPr>
        <a:xfrm>
          <a:off x="0" y="0"/>
          <a:ext cx="623533" cy="467185"/>
        </a:xfrm>
        <a:prstGeom prst="round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3048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Day Nursery</a:t>
          </a:r>
        </a:p>
      </dsp:txBody>
      <dsp:txXfrm>
        <a:off x="22806" y="22806"/>
        <a:ext cx="577921" cy="421573"/>
      </dsp:txXfrm>
    </dsp:sp>
    <dsp:sp modelId="{44BEBB27-26A2-4EDE-A6BB-CC1AE3D13ED7}">
      <dsp:nvSpPr>
        <dsp:cNvPr id="0" name=""/>
        <dsp:cNvSpPr/>
      </dsp:nvSpPr>
      <dsp:spPr>
        <a:xfrm rot="5400000">
          <a:off x="1063915" y="97348"/>
          <a:ext cx="366142" cy="1209397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800" kern="1200" dirty="0"/>
            <a:t>£43.64 per day                                   </a:t>
          </a:r>
        </a:p>
      </dsp:txBody>
      <dsp:txXfrm rot="-5400000">
        <a:off x="642288" y="536849"/>
        <a:ext cx="1191523" cy="330394"/>
      </dsp:txXfrm>
    </dsp:sp>
    <dsp:sp modelId="{0BAC609F-1405-478C-990F-5F44D83509B3}">
      <dsp:nvSpPr>
        <dsp:cNvPr id="0" name=""/>
        <dsp:cNvSpPr/>
      </dsp:nvSpPr>
      <dsp:spPr>
        <a:xfrm>
          <a:off x="370" y="468454"/>
          <a:ext cx="641918" cy="467185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3048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Childminder</a:t>
          </a:r>
        </a:p>
      </dsp:txBody>
      <dsp:txXfrm>
        <a:off x="23176" y="491260"/>
        <a:ext cx="596306" cy="421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D78F0-6FAD-4F59-B637-EA09985909A3}">
      <dsp:nvSpPr>
        <dsp:cNvPr id="0" name=""/>
        <dsp:cNvSpPr/>
      </dsp:nvSpPr>
      <dsp:spPr>
        <a:xfrm rot="5400000">
          <a:off x="-119948" y="120438"/>
          <a:ext cx="799659" cy="5597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3342</a:t>
          </a:r>
        </a:p>
      </dsp:txBody>
      <dsp:txXfrm rot="-5400000">
        <a:off x="2" y="280370"/>
        <a:ext cx="559761" cy="239898"/>
      </dsp:txXfrm>
    </dsp:sp>
    <dsp:sp modelId="{67A3DDDF-F4D1-43C1-A3E3-20FBCF395FEE}">
      <dsp:nvSpPr>
        <dsp:cNvPr id="0" name=""/>
        <dsp:cNvSpPr/>
      </dsp:nvSpPr>
      <dsp:spPr>
        <a:xfrm rot="5400000">
          <a:off x="1220667" y="-660906"/>
          <a:ext cx="519778" cy="18415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1" kern="1200" dirty="0"/>
            <a:t> </a:t>
          </a:r>
          <a:r>
            <a:rPr lang="en-GB" sz="800" b="1" kern="1200" dirty="0"/>
            <a:t>3&amp;4 year olds taking up a universal funded place</a:t>
          </a:r>
        </a:p>
      </dsp:txBody>
      <dsp:txXfrm rot="-5400000">
        <a:off x="559761" y="25373"/>
        <a:ext cx="1816218" cy="469032"/>
      </dsp:txXfrm>
    </dsp:sp>
    <dsp:sp modelId="{D8E85407-79F9-4845-948E-D20E0C79D062}">
      <dsp:nvSpPr>
        <dsp:cNvPr id="0" name=""/>
        <dsp:cNvSpPr/>
      </dsp:nvSpPr>
      <dsp:spPr>
        <a:xfrm rot="5400000">
          <a:off x="-119948" y="690344"/>
          <a:ext cx="799659" cy="5597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2019</a:t>
          </a:r>
        </a:p>
      </dsp:txBody>
      <dsp:txXfrm rot="-5400000">
        <a:off x="2" y="850276"/>
        <a:ext cx="559761" cy="239898"/>
      </dsp:txXfrm>
    </dsp:sp>
    <dsp:sp modelId="{F79B887D-CCDB-44AA-9E66-6AF4084C60D8}">
      <dsp:nvSpPr>
        <dsp:cNvPr id="0" name=""/>
        <dsp:cNvSpPr/>
      </dsp:nvSpPr>
      <dsp:spPr>
        <a:xfrm rot="5400000">
          <a:off x="1220667" y="-102123"/>
          <a:ext cx="519778" cy="18415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 dirty="0"/>
            <a:t> </a:t>
          </a:r>
          <a:r>
            <a:rPr lang="en-GB" sz="800" b="1" kern="1200" dirty="0"/>
            <a:t>3&amp;4 year olds taking up an extended funded place</a:t>
          </a:r>
        </a:p>
      </dsp:txBody>
      <dsp:txXfrm rot="-5400000">
        <a:off x="559761" y="584156"/>
        <a:ext cx="1816218" cy="469032"/>
      </dsp:txXfrm>
    </dsp:sp>
    <dsp:sp modelId="{5FD4B80D-8021-4F46-B0C2-319DC0BB53C2}">
      <dsp:nvSpPr>
        <dsp:cNvPr id="0" name=""/>
        <dsp:cNvSpPr/>
      </dsp:nvSpPr>
      <dsp:spPr>
        <a:xfrm rot="5400000">
          <a:off x="-119948" y="1238875"/>
          <a:ext cx="799659" cy="5597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7%</a:t>
          </a:r>
          <a:r>
            <a:rPr lang="en-GB" sz="1200" kern="1200" dirty="0"/>
            <a:t> </a:t>
          </a:r>
        </a:p>
      </dsp:txBody>
      <dsp:txXfrm rot="-5400000">
        <a:off x="2" y="1398807"/>
        <a:ext cx="559761" cy="239898"/>
      </dsp:txXfrm>
    </dsp:sp>
    <dsp:sp modelId="{52AD5745-F950-43B6-8997-4EADDB8B0CB3}">
      <dsp:nvSpPr>
        <dsp:cNvPr id="0" name=""/>
        <dsp:cNvSpPr/>
      </dsp:nvSpPr>
      <dsp:spPr>
        <a:xfrm rot="5400000">
          <a:off x="1220667" y="457308"/>
          <a:ext cx="519778" cy="18415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 dirty="0"/>
            <a:t> </a:t>
          </a:r>
          <a:r>
            <a:rPr lang="en-GB" sz="800" b="1" kern="1200" dirty="0"/>
            <a:t>of children received Early Years Pupil Premium in spring 25</a:t>
          </a:r>
        </a:p>
      </dsp:txBody>
      <dsp:txXfrm rot="-5400000">
        <a:off x="559761" y="1143588"/>
        <a:ext cx="1816218" cy="4690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D1D97-69D3-42A2-93AF-B10663E7492A}">
      <dsp:nvSpPr>
        <dsp:cNvPr id="0" name=""/>
        <dsp:cNvSpPr/>
      </dsp:nvSpPr>
      <dsp:spPr>
        <a:xfrm rot="5400000">
          <a:off x="-91426" y="104358"/>
          <a:ext cx="609507" cy="42665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280</a:t>
          </a:r>
        </a:p>
      </dsp:txBody>
      <dsp:txXfrm rot="-5400000">
        <a:off x="1" y="226260"/>
        <a:ext cx="426655" cy="182852"/>
      </dsp:txXfrm>
    </dsp:sp>
    <dsp:sp modelId="{DFB4B8AC-B8A7-4521-A073-592E33EE3B38}">
      <dsp:nvSpPr>
        <dsp:cNvPr id="0" name=""/>
        <dsp:cNvSpPr/>
      </dsp:nvSpPr>
      <dsp:spPr>
        <a:xfrm rot="5400000">
          <a:off x="1187931" y="-734202"/>
          <a:ext cx="420351" cy="1942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 </a:t>
          </a:r>
          <a:r>
            <a:rPr lang="en-GB" sz="800" b="1" kern="1200" dirty="0"/>
            <a:t>individual children funded </a:t>
          </a:r>
        </a:p>
      </dsp:txBody>
      <dsp:txXfrm rot="-5400000">
        <a:off x="426655" y="47594"/>
        <a:ext cx="1922383" cy="379311"/>
      </dsp:txXfrm>
    </dsp:sp>
    <dsp:sp modelId="{14EF82FD-5348-4C78-B2B0-948E78668DA2}">
      <dsp:nvSpPr>
        <dsp:cNvPr id="0" name=""/>
        <dsp:cNvSpPr/>
      </dsp:nvSpPr>
      <dsp:spPr>
        <a:xfrm rot="5400000">
          <a:off x="-91426" y="607513"/>
          <a:ext cx="609507" cy="42665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72% </a:t>
          </a:r>
        </a:p>
      </dsp:txBody>
      <dsp:txXfrm rot="-5400000">
        <a:off x="1" y="729415"/>
        <a:ext cx="426655" cy="182852"/>
      </dsp:txXfrm>
    </dsp:sp>
    <dsp:sp modelId="{54D82DA8-14AB-4AA3-9D3E-E0EBAEE1549B}">
      <dsp:nvSpPr>
        <dsp:cNvPr id="0" name=""/>
        <dsp:cNvSpPr/>
      </dsp:nvSpPr>
      <dsp:spPr>
        <a:xfrm rot="5400000">
          <a:off x="1209867" y="-236290"/>
          <a:ext cx="396180" cy="1923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800" b="1" kern="1200" dirty="0"/>
            <a:t> of eligible 2 year olds are taking up a place in Trafford</a:t>
          </a:r>
        </a:p>
      </dsp:txBody>
      <dsp:txXfrm rot="-5400000">
        <a:off x="446356" y="546561"/>
        <a:ext cx="1903862" cy="357500"/>
      </dsp:txXfrm>
    </dsp:sp>
    <dsp:sp modelId="{D385D952-CC54-4086-98B5-0FA1AB543803}">
      <dsp:nvSpPr>
        <dsp:cNvPr id="0" name=""/>
        <dsp:cNvSpPr/>
      </dsp:nvSpPr>
      <dsp:spPr>
        <a:xfrm rot="5400000">
          <a:off x="-91426" y="1110669"/>
          <a:ext cx="609507" cy="42665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13%</a:t>
          </a:r>
        </a:p>
      </dsp:txBody>
      <dsp:txXfrm rot="-5400000">
        <a:off x="1" y="1232571"/>
        <a:ext cx="426655" cy="182852"/>
      </dsp:txXfrm>
    </dsp:sp>
    <dsp:sp modelId="{110EEE6D-4E4A-46EC-887E-7E2E34B5AE12}">
      <dsp:nvSpPr>
        <dsp:cNvPr id="0" name=""/>
        <dsp:cNvSpPr/>
      </dsp:nvSpPr>
      <dsp:spPr>
        <a:xfrm rot="5400000">
          <a:off x="1201481" y="234467"/>
          <a:ext cx="393252" cy="19429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800" b="1" kern="1200" dirty="0"/>
            <a:t> of funded places are children from outside of the borough. Trafford is a net  importer. </a:t>
          </a:r>
        </a:p>
      </dsp:txBody>
      <dsp:txXfrm rot="-5400000">
        <a:off x="426656" y="1028490"/>
        <a:ext cx="1923706" cy="3548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95E06-7256-4D1C-B325-FE2B70BF4DF6}">
      <dsp:nvSpPr>
        <dsp:cNvPr id="0" name=""/>
        <dsp:cNvSpPr/>
      </dsp:nvSpPr>
      <dsp:spPr>
        <a:xfrm>
          <a:off x="840070" y="636974"/>
          <a:ext cx="1209274" cy="1108059"/>
        </a:xfrm>
        <a:prstGeom prst="hexagon">
          <a:avLst>
            <a:gd name="adj" fmla="val 28570"/>
            <a:gd name="vf" fmla="val 115470"/>
          </a:avLst>
        </a:prstGeom>
        <a:solidFill>
          <a:srgbClr val="FF97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50" b="1" kern="1200" dirty="0"/>
            <a:t>Children aged 0-4 with Special Educational Needs and Disabilities</a:t>
          </a:r>
        </a:p>
      </dsp:txBody>
      <dsp:txXfrm>
        <a:off x="1048743" y="828181"/>
        <a:ext cx="791928" cy="725645"/>
      </dsp:txXfrm>
    </dsp:sp>
    <dsp:sp modelId="{565BBFBC-F2A8-4585-A338-FA4928385FE0}">
      <dsp:nvSpPr>
        <dsp:cNvPr id="0" name=""/>
        <dsp:cNvSpPr/>
      </dsp:nvSpPr>
      <dsp:spPr>
        <a:xfrm>
          <a:off x="1567974" y="364245"/>
          <a:ext cx="368548" cy="31755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CB3093-C0AD-4525-B518-B89BB7AF280D}">
      <dsp:nvSpPr>
        <dsp:cNvPr id="0" name=""/>
        <dsp:cNvSpPr/>
      </dsp:nvSpPr>
      <dsp:spPr>
        <a:xfrm>
          <a:off x="1046280" y="0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bg1"/>
              </a:solidFill>
            </a:rPr>
            <a:t>131 </a:t>
          </a:r>
          <a:r>
            <a:rPr lang="en-GB" sz="700" kern="1200" dirty="0">
              <a:solidFill>
                <a:schemeClr val="bg1"/>
              </a:solidFill>
            </a:rPr>
            <a:t>in receipt of Early Years SEND Funding</a:t>
          </a:r>
          <a:endParaRPr lang="en-GB" sz="700" kern="1200" dirty="0"/>
        </a:p>
      </dsp:txBody>
      <dsp:txXfrm>
        <a:off x="1178938" y="114765"/>
        <a:ext cx="535175" cy="462988"/>
      </dsp:txXfrm>
    </dsp:sp>
    <dsp:sp modelId="{9C94587C-9B56-449C-A861-92FAD9B16AC5}">
      <dsp:nvSpPr>
        <dsp:cNvPr id="0" name=""/>
        <dsp:cNvSpPr/>
      </dsp:nvSpPr>
      <dsp:spPr>
        <a:xfrm>
          <a:off x="1998099" y="957901"/>
          <a:ext cx="368548" cy="31755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8F72A-2636-4C25-908C-B46B7DA025A0}">
      <dsp:nvSpPr>
        <dsp:cNvPr id="0" name=""/>
        <dsp:cNvSpPr/>
      </dsp:nvSpPr>
      <dsp:spPr>
        <a:xfrm>
          <a:off x="1780423" y="425945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</a:rPr>
            <a:t>86 in receipt of  Disability Access Funding</a:t>
          </a:r>
          <a:endParaRPr lang="en-GB" sz="800" kern="1200" dirty="0"/>
        </a:p>
      </dsp:txBody>
      <dsp:txXfrm>
        <a:off x="1913081" y="540710"/>
        <a:ext cx="535175" cy="462988"/>
      </dsp:txXfrm>
    </dsp:sp>
    <dsp:sp modelId="{AC17DB4D-ACB7-426B-A670-F4661192B421}">
      <dsp:nvSpPr>
        <dsp:cNvPr id="0" name=""/>
        <dsp:cNvSpPr/>
      </dsp:nvSpPr>
      <dsp:spPr>
        <a:xfrm>
          <a:off x="1699306" y="1628026"/>
          <a:ext cx="368548" cy="317553"/>
        </a:xfrm>
        <a:prstGeom prst="hexagon">
          <a:avLst/>
        </a:prstGeom>
        <a:solidFill>
          <a:schemeClr val="bg1"/>
        </a:solidFill>
        <a:ln>
          <a:solidFill>
            <a:schemeClr val="bg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57F69-A3DB-4594-9C8F-64EDBECB39EC}">
      <dsp:nvSpPr>
        <dsp:cNvPr id="0" name=""/>
        <dsp:cNvSpPr/>
      </dsp:nvSpPr>
      <dsp:spPr>
        <a:xfrm>
          <a:off x="1780423" y="1263305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21 </a:t>
          </a:r>
          <a:r>
            <a:rPr lang="en-GB" sz="700" kern="1200" dirty="0"/>
            <a:t>in special school nursery assessment places</a:t>
          </a:r>
        </a:p>
      </dsp:txBody>
      <dsp:txXfrm>
        <a:off x="1913081" y="1378070"/>
        <a:ext cx="535175" cy="462988"/>
      </dsp:txXfrm>
    </dsp:sp>
    <dsp:sp modelId="{44FC514E-18B9-43CD-A9C1-C3BD582AF350}">
      <dsp:nvSpPr>
        <dsp:cNvPr id="0" name=""/>
        <dsp:cNvSpPr/>
      </dsp:nvSpPr>
      <dsp:spPr>
        <a:xfrm>
          <a:off x="958119" y="1697588"/>
          <a:ext cx="368548" cy="31755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83321-B1A7-4FB3-8FE7-4B3202623213}">
      <dsp:nvSpPr>
        <dsp:cNvPr id="0" name=""/>
        <dsp:cNvSpPr/>
      </dsp:nvSpPr>
      <dsp:spPr>
        <a:xfrm>
          <a:off x="307154" y="405291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205 supported by SEN Advisory Service</a:t>
          </a:r>
        </a:p>
      </dsp:txBody>
      <dsp:txXfrm>
        <a:off x="439812" y="520056"/>
        <a:ext cx="535175" cy="462988"/>
      </dsp:txXfrm>
    </dsp:sp>
    <dsp:sp modelId="{695D8856-EDBA-4946-9C3B-6C4F188C901C}">
      <dsp:nvSpPr>
        <dsp:cNvPr id="0" name=""/>
        <dsp:cNvSpPr/>
      </dsp:nvSpPr>
      <dsp:spPr>
        <a:xfrm>
          <a:off x="520951" y="1104171"/>
          <a:ext cx="368548" cy="31755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F79227-7B8D-45AF-A6F7-B0C195BA1900}">
      <dsp:nvSpPr>
        <dsp:cNvPr id="0" name=""/>
        <dsp:cNvSpPr/>
      </dsp:nvSpPr>
      <dsp:spPr>
        <a:xfrm>
          <a:off x="308728" y="1263781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19 with an EHC Plan</a:t>
          </a:r>
          <a:endParaRPr lang="en-GB" sz="600" kern="1200" dirty="0"/>
        </a:p>
      </dsp:txBody>
      <dsp:txXfrm>
        <a:off x="441386" y="1378546"/>
        <a:ext cx="535175" cy="462988"/>
      </dsp:txXfrm>
    </dsp:sp>
    <dsp:sp modelId="{B3E16204-2CE2-45F7-A16F-CC9664536365}">
      <dsp:nvSpPr>
        <dsp:cNvPr id="0" name=""/>
        <dsp:cNvSpPr/>
      </dsp:nvSpPr>
      <dsp:spPr>
        <a:xfrm>
          <a:off x="1020269" y="1689726"/>
          <a:ext cx="800491" cy="6925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46 requested an EHC needs assessment </a:t>
          </a:r>
        </a:p>
      </dsp:txBody>
      <dsp:txXfrm>
        <a:off x="1152927" y="1804491"/>
        <a:ext cx="535175" cy="462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71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3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4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8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16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64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56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02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9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E94A4-4B6E-454E-BFE0-AD793D7D70FB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0162-093A-4BEF-B070-CF12F823F6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47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Colors" Target="../diagrams/colors2.xml"/><Relationship Id="rId18" Type="http://schemas.openxmlformats.org/officeDocument/2006/relationships/diagramColors" Target="../diagrams/colors3.xml"/><Relationship Id="rId26" Type="http://schemas.openxmlformats.org/officeDocument/2006/relationships/hyperlink" Target="https://www.ons.gov.uk/datasets/TS009/editions/2021/versions/1" TargetMode="External"/><Relationship Id="rId39" Type="http://schemas.openxmlformats.org/officeDocument/2006/relationships/image" Target="../media/image8.png"/><Relationship Id="rId21" Type="http://schemas.openxmlformats.org/officeDocument/2006/relationships/diagramData" Target="../diagrams/data4.xml"/><Relationship Id="rId34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17" Type="http://schemas.openxmlformats.org/officeDocument/2006/relationships/diagramQuickStyle" Target="../diagrams/quickStyle3.xml"/><Relationship Id="rId25" Type="http://schemas.microsoft.com/office/2007/relationships/diagramDrawing" Target="../diagrams/drawing4.xml"/><Relationship Id="rId33" Type="http://schemas.openxmlformats.org/officeDocument/2006/relationships/chart" Target="../charts/chart2.xml"/><Relationship Id="rId38" Type="http://schemas.openxmlformats.org/officeDocument/2006/relationships/image" Target="../media/image7.png"/><Relationship Id="rId2" Type="http://schemas.openxmlformats.org/officeDocument/2006/relationships/image" Target="../media/image1.png"/><Relationship Id="rId16" Type="http://schemas.openxmlformats.org/officeDocument/2006/relationships/diagramLayout" Target="../diagrams/layout3.xml"/><Relationship Id="rId20" Type="http://schemas.openxmlformats.org/officeDocument/2006/relationships/image" Target="../media/image3.jpg"/><Relationship Id="rId29" Type="http://schemas.openxmlformats.org/officeDocument/2006/relationships/diagramLayout" Target="../diagrams/layout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24" Type="http://schemas.openxmlformats.org/officeDocument/2006/relationships/diagramColors" Target="../diagrams/colors4.xml"/><Relationship Id="rId32" Type="http://schemas.microsoft.com/office/2007/relationships/diagramDrawing" Target="../diagrams/drawing5.xml"/><Relationship Id="rId37" Type="http://schemas.openxmlformats.org/officeDocument/2006/relationships/image" Target="../media/image6.png"/><Relationship Id="rId5" Type="http://schemas.openxmlformats.org/officeDocument/2006/relationships/diagramData" Target="../diagrams/data1.xml"/><Relationship Id="rId15" Type="http://schemas.openxmlformats.org/officeDocument/2006/relationships/diagramData" Target="../diagrams/data3.xml"/><Relationship Id="rId23" Type="http://schemas.openxmlformats.org/officeDocument/2006/relationships/diagramQuickStyle" Target="../diagrams/quickStyle4.xml"/><Relationship Id="rId28" Type="http://schemas.openxmlformats.org/officeDocument/2006/relationships/diagramData" Target="../diagrams/data5.xml"/><Relationship Id="rId36" Type="http://schemas.openxmlformats.org/officeDocument/2006/relationships/hyperlink" Target="https://www.trafforddatalab.io/analysis/demographics/population/populationEstimates.html" TargetMode="External"/><Relationship Id="rId10" Type="http://schemas.openxmlformats.org/officeDocument/2006/relationships/diagramData" Target="../diagrams/data2.xml"/><Relationship Id="rId19" Type="http://schemas.microsoft.com/office/2007/relationships/diagramDrawing" Target="../diagrams/drawing3.xml"/><Relationship Id="rId31" Type="http://schemas.openxmlformats.org/officeDocument/2006/relationships/diagramColors" Target="../diagrams/colors5.xml"/><Relationship Id="rId4" Type="http://schemas.openxmlformats.org/officeDocument/2006/relationships/hyperlink" Target="https://www.nomisweb.co.uk/reports/lmp/lad/1778385132/report.aspx" TargetMode="External"/><Relationship Id="rId9" Type="http://schemas.microsoft.com/office/2007/relationships/diagramDrawing" Target="../diagrams/drawing1.xml"/><Relationship Id="rId14" Type="http://schemas.microsoft.com/office/2007/relationships/diagramDrawing" Target="../diagrams/drawing2.xml"/><Relationship Id="rId22" Type="http://schemas.openxmlformats.org/officeDocument/2006/relationships/diagramLayout" Target="../diagrams/layout4.xml"/><Relationship Id="rId27" Type="http://schemas.openxmlformats.org/officeDocument/2006/relationships/chart" Target="../charts/chart1.xml"/><Relationship Id="rId30" Type="http://schemas.openxmlformats.org/officeDocument/2006/relationships/diagramQuickStyle" Target="../diagrams/quickStyle5.xml"/><Relationship Id="rId35" Type="http://schemas.openxmlformats.org/officeDocument/2006/relationships/image" Target="../media/image5.svg"/><Relationship Id="rId8" Type="http://schemas.openxmlformats.org/officeDocument/2006/relationships/diagramColors" Target="../diagrams/colors1.xml"/><Relationship Id="rId3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9C3691-C7B8-4ECB-8A0A-08C2C42D0A73}"/>
              </a:ext>
            </a:extLst>
          </p:cNvPr>
          <p:cNvSpPr/>
          <p:nvPr/>
        </p:nvSpPr>
        <p:spPr>
          <a:xfrm>
            <a:off x="0" y="7450790"/>
            <a:ext cx="7559675" cy="324725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8795839-4767-44BE-96EB-2DAE60855AA9}"/>
              </a:ext>
            </a:extLst>
          </p:cNvPr>
          <p:cNvGrpSpPr/>
          <p:nvPr/>
        </p:nvGrpSpPr>
        <p:grpSpPr>
          <a:xfrm>
            <a:off x="5728468" y="1151599"/>
            <a:ext cx="1791901" cy="699303"/>
            <a:chOff x="-3617589" y="6417572"/>
            <a:chExt cx="2256527" cy="848448"/>
          </a:xfrm>
        </p:grpSpPr>
        <p:pic>
          <p:nvPicPr>
            <p:cNvPr id="106" name="Graphic 105" descr="Meeting">
              <a:extLst>
                <a:ext uri="{FF2B5EF4-FFF2-40B4-BE49-F238E27FC236}">
                  <a16:creationId xmlns:a16="http://schemas.microsoft.com/office/drawing/2014/main" id="{7A92E3BA-7B64-43C9-8DC5-3FD8F961E3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3617589" y="6417572"/>
              <a:ext cx="782160" cy="816735"/>
            </a:xfrm>
            <a:prstGeom prst="rect">
              <a:avLst/>
            </a:prstGeom>
          </p:spPr>
        </p:pic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1356D37A-BD55-4950-BF18-B55F2CBC0655}"/>
                </a:ext>
              </a:extLst>
            </p:cNvPr>
            <p:cNvSpPr txBox="1"/>
            <p:nvPr/>
          </p:nvSpPr>
          <p:spPr>
            <a:xfrm>
              <a:off x="-3164507" y="6481842"/>
              <a:ext cx="1803445" cy="784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accent1">
                      <a:lumMod val="50000"/>
                    </a:schemeClr>
                  </a:solidFill>
                </a:rPr>
                <a:t>80.7%</a:t>
              </a:r>
            </a:p>
            <a:p>
              <a:pPr algn="ctr"/>
              <a:r>
                <a:rPr lang="en-GB" sz="800" b="1" dirty="0">
                  <a:solidFill>
                    <a:schemeClr val="accent1">
                      <a:lumMod val="50000"/>
                    </a:schemeClr>
                  </a:solidFill>
                </a:rPr>
                <a:t>of the working age population are in </a:t>
              </a:r>
            </a:p>
            <a:p>
              <a:pPr algn="ctr"/>
              <a:r>
                <a:rPr lang="en-GB" sz="800" b="1" dirty="0">
                  <a:solidFill>
                    <a:schemeClr val="accent1">
                      <a:lumMod val="50000"/>
                    </a:schemeClr>
                  </a:solidFill>
                </a:rPr>
                <a:t>employment </a:t>
              </a:r>
              <a:r>
                <a:rPr lang="en-GB" sz="600" dirty="0">
                  <a:solidFill>
                    <a:schemeClr val="accent1">
                      <a:lumMod val="50000"/>
                    </a:schemeClr>
                  </a:solidFill>
                </a:rPr>
                <a:t>(</a:t>
              </a:r>
              <a:r>
                <a:rPr lang="en-GB" sz="600" dirty="0">
                  <a:solidFill>
                    <a:schemeClr val="accent1">
                      <a:lumMod val="50000"/>
                    </a:schemeClr>
                  </a:solidFill>
                  <a:hlinkClick r:id="rId4"/>
                </a:rPr>
                <a:t>Nomis web</a:t>
              </a:r>
              <a:r>
                <a:rPr lang="en-GB" sz="600" dirty="0">
                  <a:solidFill>
                    <a:schemeClr val="accent1">
                      <a:lumMod val="50000"/>
                    </a:schemeClr>
                  </a:solidFill>
                </a:rPr>
                <a:t>)</a:t>
              </a:r>
            </a:p>
          </p:txBody>
        </p:sp>
      </p:grpSp>
      <p:sp>
        <p:nvSpPr>
          <p:cNvPr id="284" name="Rectangle: Rounded Corners 283">
            <a:extLst>
              <a:ext uri="{FF2B5EF4-FFF2-40B4-BE49-F238E27FC236}">
                <a16:creationId xmlns:a16="http://schemas.microsoft.com/office/drawing/2014/main" id="{FF1E30B6-6512-4319-BB8D-6254B0432402}"/>
              </a:ext>
            </a:extLst>
          </p:cNvPr>
          <p:cNvSpPr/>
          <p:nvPr/>
        </p:nvSpPr>
        <p:spPr>
          <a:xfrm>
            <a:off x="256705" y="121486"/>
            <a:ext cx="7047859" cy="1056191"/>
          </a:xfrm>
          <a:prstGeom prst="roundRect">
            <a:avLst/>
          </a:prstGeom>
          <a:solidFill>
            <a:srgbClr val="E6E6E6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ECCA6D-2076-45A6-8AC2-44FB887724FF}"/>
              </a:ext>
            </a:extLst>
          </p:cNvPr>
          <p:cNvSpPr txBox="1"/>
          <p:nvPr/>
        </p:nvSpPr>
        <p:spPr>
          <a:xfrm>
            <a:off x="-151785" y="72812"/>
            <a:ext cx="78632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accent1">
                    <a:lumMod val="50000"/>
                  </a:schemeClr>
                </a:solidFill>
              </a:rPr>
              <a:t>Trafford Early Education &amp; Childcare </a:t>
            </a:r>
          </a:p>
          <a:p>
            <a:pPr algn="ctr"/>
            <a:r>
              <a:rPr lang="en-GB" sz="3200" b="1" dirty="0">
                <a:solidFill>
                  <a:schemeClr val="accent1">
                    <a:lumMod val="50000"/>
                  </a:schemeClr>
                </a:solidFill>
              </a:rPr>
              <a:t>Sufficiency - Spring 2025</a:t>
            </a:r>
          </a:p>
        </p:txBody>
      </p:sp>
      <p:graphicFrame>
        <p:nvGraphicFramePr>
          <p:cNvPr id="233" name="Diagram 232">
            <a:extLst>
              <a:ext uri="{FF2B5EF4-FFF2-40B4-BE49-F238E27FC236}">
                <a16:creationId xmlns:a16="http://schemas.microsoft.com/office/drawing/2014/main" id="{F81068AB-ABBC-42D2-A6CD-0D3A81A6E6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3915534"/>
              </p:ext>
            </p:extLst>
          </p:nvPr>
        </p:nvGraphicFramePr>
        <p:xfrm>
          <a:off x="4460883" y="4799004"/>
          <a:ext cx="3466599" cy="2147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59" name="Diagram 158"/>
          <p:cNvGraphicFramePr/>
          <p:nvPr>
            <p:extLst>
              <p:ext uri="{D42A27DB-BD31-4B8C-83A1-F6EECF244321}">
                <p14:modId xmlns:p14="http://schemas.microsoft.com/office/powerpoint/2010/main" val="1750031082"/>
              </p:ext>
            </p:extLst>
          </p:nvPr>
        </p:nvGraphicFramePr>
        <p:xfrm>
          <a:off x="2832869" y="2328865"/>
          <a:ext cx="1891531" cy="935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61" name="Rounded Rectangle 160"/>
          <p:cNvSpPr/>
          <p:nvPr/>
        </p:nvSpPr>
        <p:spPr>
          <a:xfrm>
            <a:off x="5120793" y="2023515"/>
            <a:ext cx="2277110" cy="293679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AVERAGE OPENING HOURS</a:t>
            </a:r>
            <a:br>
              <a:rPr lang="en-GB" sz="11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6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(Jan 2025 EY Census)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6299508" y="2350214"/>
            <a:ext cx="1084941" cy="3599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Childminder</a:t>
            </a:r>
            <a:endParaRPr lang="en-GB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5137349" y="2350804"/>
            <a:ext cx="1084258" cy="3593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Day Nursery</a:t>
            </a:r>
            <a:endParaRPr lang="en-GB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6300010" y="2712717"/>
            <a:ext cx="1084439" cy="3593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Open: 	7:30am</a:t>
            </a:r>
            <a:endParaRPr lang="en-GB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Close: 	5.30pm</a:t>
            </a:r>
            <a:endParaRPr lang="en-GB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5137349" y="2710509"/>
            <a:ext cx="1084258" cy="3593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GB" sz="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Open: 	7:30am</a:t>
            </a:r>
            <a:endParaRPr lang="en-GB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Close: 	6.00pm</a:t>
            </a:r>
            <a:endParaRPr lang="en-GB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graphicFrame>
        <p:nvGraphicFramePr>
          <p:cNvPr id="164" name="Diagram 163"/>
          <p:cNvGraphicFramePr/>
          <p:nvPr>
            <p:extLst>
              <p:ext uri="{D42A27DB-BD31-4B8C-83A1-F6EECF244321}">
                <p14:modId xmlns:p14="http://schemas.microsoft.com/office/powerpoint/2010/main" val="2423511205"/>
              </p:ext>
            </p:extLst>
          </p:nvPr>
        </p:nvGraphicFramePr>
        <p:xfrm>
          <a:off x="124015" y="4929442"/>
          <a:ext cx="2401353" cy="1963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sp>
        <p:nvSpPr>
          <p:cNvPr id="165" name="Rounded Rectangle 164"/>
          <p:cNvSpPr/>
          <p:nvPr/>
        </p:nvSpPr>
        <p:spPr>
          <a:xfrm>
            <a:off x="172684" y="1933469"/>
            <a:ext cx="2362166" cy="27432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 YEAR OLD FUNDING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15398" y="4604261"/>
            <a:ext cx="2393940" cy="274320"/>
          </a:xfrm>
          <a:prstGeom prst="roundRect">
            <a:avLst/>
          </a:prstGeom>
          <a:solidFill>
            <a:srgbClr val="44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3&amp;4 YEAR OLD FUNDING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F75CD3E-1EED-2E5D-D9ED-E3DED8A67FA2}"/>
              </a:ext>
            </a:extLst>
          </p:cNvPr>
          <p:cNvGrpSpPr/>
          <p:nvPr/>
        </p:nvGrpSpPr>
        <p:grpSpPr>
          <a:xfrm>
            <a:off x="5239146" y="3271375"/>
            <a:ext cx="2185567" cy="1303679"/>
            <a:chOff x="5198882" y="3322712"/>
            <a:chExt cx="2185567" cy="1303679"/>
          </a:xfrm>
        </p:grpSpPr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4CD21D5-0C27-4554-A1E9-72EF7AC1A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551" b="13274"/>
            <a:stretch/>
          </p:blipFill>
          <p:spPr>
            <a:xfrm>
              <a:off x="5770492" y="3322712"/>
              <a:ext cx="847380" cy="628539"/>
            </a:xfrm>
            <a:prstGeom prst="rect">
              <a:avLst/>
            </a:prstGeom>
          </p:spPr>
        </p:pic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4C459D41-56A3-442E-A097-B3D077BE8051}"/>
                </a:ext>
              </a:extLst>
            </p:cNvPr>
            <p:cNvSpPr txBox="1"/>
            <p:nvPr/>
          </p:nvSpPr>
          <p:spPr>
            <a:xfrm>
              <a:off x="5562533" y="3918505"/>
              <a:ext cx="182191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solidFill>
                    <a:schemeClr val="accent6">
                      <a:lumMod val="75000"/>
                    </a:schemeClr>
                  </a:solidFill>
                </a:rPr>
                <a:t>of PVI providers delivering Early Education funding have at least 1 graduate leading practice.</a:t>
              </a:r>
              <a:endParaRPr lang="en-GB" sz="1000" b="1" u="sng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198882" y="3877783"/>
              <a:ext cx="5271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accent2"/>
                  </a:solidFill>
                </a:rPr>
                <a:t>24%</a:t>
              </a:r>
            </a:p>
          </p:txBody>
        </p:sp>
      </p:grpSp>
      <p:sp>
        <p:nvSpPr>
          <p:cNvPr id="152" name="Rounded Rectangle 151"/>
          <p:cNvSpPr/>
          <p:nvPr/>
        </p:nvSpPr>
        <p:spPr>
          <a:xfrm>
            <a:off x="2865649" y="2008317"/>
            <a:ext cx="1814301" cy="30641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AVERAGE COST </a:t>
            </a:r>
          </a:p>
          <a:p>
            <a:pPr algn="ctr"/>
            <a:r>
              <a:rPr lang="en-GB" sz="6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(2025 Coram survey)</a:t>
            </a:r>
          </a:p>
        </p:txBody>
      </p:sp>
      <p:graphicFrame>
        <p:nvGraphicFramePr>
          <p:cNvPr id="155" name="Diagram 154"/>
          <p:cNvGraphicFramePr/>
          <p:nvPr>
            <p:extLst>
              <p:ext uri="{D42A27DB-BD31-4B8C-83A1-F6EECF244321}">
                <p14:modId xmlns:p14="http://schemas.microsoft.com/office/powerpoint/2010/main" val="1055274936"/>
              </p:ext>
            </p:extLst>
          </p:nvPr>
        </p:nvGraphicFramePr>
        <p:xfrm>
          <a:off x="169872" y="2262218"/>
          <a:ext cx="2369559" cy="1629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237195" y="1264174"/>
            <a:ext cx="1483516" cy="615553"/>
            <a:chOff x="1032546" y="1177784"/>
            <a:chExt cx="1557939" cy="612208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48D5EDA-CD41-4582-BD96-C40244E49F38}"/>
                </a:ext>
              </a:extLst>
            </p:cNvPr>
            <p:cNvSpPr txBox="1"/>
            <p:nvPr/>
          </p:nvSpPr>
          <p:spPr>
            <a:xfrm>
              <a:off x="1290472" y="1177784"/>
              <a:ext cx="1300013" cy="612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solidFill>
                    <a:schemeClr val="accent2"/>
                  </a:solidFill>
                </a:rPr>
                <a:t>There are 13,462 </a:t>
              </a:r>
            </a:p>
            <a:p>
              <a:pPr algn="ctr"/>
              <a:r>
                <a:rPr lang="en-GB" sz="900" b="1" dirty="0">
                  <a:solidFill>
                    <a:schemeClr val="accent2"/>
                  </a:solidFill>
                </a:rPr>
                <a:t>children aged 0 to 4</a:t>
              </a:r>
            </a:p>
            <a:p>
              <a:pPr algn="ctr"/>
              <a:r>
                <a:rPr lang="en-GB" sz="900" b="1" dirty="0">
                  <a:solidFill>
                    <a:schemeClr val="accent2"/>
                  </a:solidFill>
                </a:rPr>
                <a:t> in Trafford</a:t>
              </a:r>
            </a:p>
            <a:p>
              <a:pPr algn="ctr"/>
              <a:r>
                <a:rPr lang="en-GB" sz="700" b="1" dirty="0">
                  <a:solidFill>
                    <a:schemeClr val="accent2"/>
                  </a:solidFill>
                  <a:hlinkClick r:id="rId26"/>
                </a:rPr>
                <a:t>(national statistics)</a:t>
              </a:r>
              <a:endParaRPr lang="en-GB" sz="900" b="1" dirty="0">
                <a:solidFill>
                  <a:schemeClr val="accent2"/>
                </a:solidFill>
              </a:endParaRPr>
            </a:p>
          </p:txBody>
        </p:sp>
        <p:sp>
          <p:nvSpPr>
            <p:cNvPr id="160" name="Freeform 216" descr="baby in diaper with pacifier and toy shape">
              <a:extLst>
                <a:ext uri="{FF2B5EF4-FFF2-40B4-BE49-F238E27FC236}">
                  <a16:creationId xmlns:a16="http://schemas.microsoft.com/office/drawing/2014/main" id="{18AD8F3A-D54A-4B66-A6BB-6618B9620E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2546" y="1202732"/>
              <a:ext cx="398329" cy="549114"/>
            </a:xfrm>
            <a:custGeom>
              <a:avLst/>
              <a:gdLst>
                <a:gd name="T0" fmla="*/ 158 w 278"/>
                <a:gd name="T1" fmla="*/ 219 h 367"/>
                <a:gd name="T2" fmla="*/ 111 w 278"/>
                <a:gd name="T3" fmla="*/ 273 h 367"/>
                <a:gd name="T4" fmla="*/ 60 w 278"/>
                <a:gd name="T5" fmla="*/ 245 h 367"/>
                <a:gd name="T6" fmla="*/ 56 w 278"/>
                <a:gd name="T7" fmla="*/ 53 h 367"/>
                <a:gd name="T8" fmla="*/ 162 w 278"/>
                <a:gd name="T9" fmla="*/ 53 h 367"/>
                <a:gd name="T10" fmla="*/ 56 w 278"/>
                <a:gd name="T11" fmla="*/ 53 h 367"/>
                <a:gd name="T12" fmla="*/ 109 w 278"/>
                <a:gd name="T13" fmla="*/ 90 h 367"/>
                <a:gd name="T14" fmla="*/ 109 w 278"/>
                <a:gd name="T15" fmla="*/ 59 h 367"/>
                <a:gd name="T16" fmla="*/ 109 w 278"/>
                <a:gd name="T17" fmla="*/ 82 h 367"/>
                <a:gd name="T18" fmla="*/ 109 w 278"/>
                <a:gd name="T19" fmla="*/ 67 h 367"/>
                <a:gd name="T20" fmla="*/ 109 w 278"/>
                <a:gd name="T21" fmla="*/ 82 h 367"/>
                <a:gd name="T22" fmla="*/ 80 w 278"/>
                <a:gd name="T23" fmla="*/ 365 h 367"/>
                <a:gd name="T24" fmla="*/ 100 w 278"/>
                <a:gd name="T25" fmla="*/ 281 h 367"/>
                <a:gd name="T26" fmla="*/ 60 w 278"/>
                <a:gd name="T27" fmla="*/ 345 h 367"/>
                <a:gd name="T28" fmla="*/ 138 w 278"/>
                <a:gd name="T29" fmla="*/ 365 h 367"/>
                <a:gd name="T30" fmla="*/ 158 w 278"/>
                <a:gd name="T31" fmla="*/ 258 h 367"/>
                <a:gd name="T32" fmla="*/ 118 w 278"/>
                <a:gd name="T33" fmla="*/ 345 h 367"/>
                <a:gd name="T34" fmla="*/ 214 w 278"/>
                <a:gd name="T35" fmla="*/ 222 h 367"/>
                <a:gd name="T36" fmla="*/ 150 w 278"/>
                <a:gd name="T37" fmla="*/ 116 h 367"/>
                <a:gd name="T38" fmla="*/ 81 w 278"/>
                <a:gd name="T39" fmla="*/ 116 h 367"/>
                <a:gd name="T40" fmla="*/ 51 w 278"/>
                <a:gd name="T41" fmla="*/ 125 h 367"/>
                <a:gd name="T42" fmla="*/ 11 w 278"/>
                <a:gd name="T43" fmla="*/ 244 h 367"/>
                <a:gd name="T44" fmla="*/ 60 w 278"/>
                <a:gd name="T45" fmla="*/ 181 h 367"/>
                <a:gd name="T46" fmla="*/ 158 w 278"/>
                <a:gd name="T47" fmla="*/ 208 h 367"/>
                <a:gd name="T48" fmla="*/ 185 w 278"/>
                <a:gd name="T49" fmla="*/ 236 h 367"/>
                <a:gd name="T50" fmla="*/ 272 w 278"/>
                <a:gd name="T51" fmla="*/ 318 h 367"/>
                <a:gd name="T52" fmla="*/ 239 w 278"/>
                <a:gd name="T53" fmla="*/ 300 h 367"/>
                <a:gd name="T54" fmla="*/ 189 w 278"/>
                <a:gd name="T55" fmla="*/ 340 h 367"/>
                <a:gd name="T56" fmla="*/ 239 w 278"/>
                <a:gd name="T57" fmla="*/ 340 h 367"/>
                <a:gd name="T58" fmla="*/ 272 w 278"/>
                <a:gd name="T59" fmla="*/ 318 h 367"/>
                <a:gd name="T60" fmla="*/ 200 w 278"/>
                <a:gd name="T61" fmla="*/ 356 h 367"/>
                <a:gd name="T62" fmla="*/ 221 w 278"/>
                <a:gd name="T63" fmla="*/ 356 h 367"/>
                <a:gd name="T64" fmla="*/ 256 w 278"/>
                <a:gd name="T65" fmla="*/ 346 h 367"/>
                <a:gd name="T66" fmla="*/ 256 w 278"/>
                <a:gd name="T67" fmla="*/ 367 h 367"/>
                <a:gd name="T68" fmla="*/ 256 w 278"/>
                <a:gd name="T69" fmla="*/ 346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78" h="367">
                  <a:moveTo>
                    <a:pt x="60" y="219"/>
                  </a:moveTo>
                  <a:cubicBezTo>
                    <a:pt x="158" y="219"/>
                    <a:pt x="158" y="219"/>
                    <a:pt x="158" y="219"/>
                  </a:cubicBezTo>
                  <a:cubicBezTo>
                    <a:pt x="158" y="245"/>
                    <a:pt x="158" y="245"/>
                    <a:pt x="158" y="245"/>
                  </a:cubicBezTo>
                  <a:cubicBezTo>
                    <a:pt x="111" y="273"/>
                    <a:pt x="111" y="273"/>
                    <a:pt x="111" y="273"/>
                  </a:cubicBezTo>
                  <a:cubicBezTo>
                    <a:pt x="107" y="273"/>
                    <a:pt x="107" y="273"/>
                    <a:pt x="107" y="273"/>
                  </a:cubicBezTo>
                  <a:cubicBezTo>
                    <a:pt x="60" y="245"/>
                    <a:pt x="60" y="245"/>
                    <a:pt x="60" y="245"/>
                  </a:cubicBezTo>
                  <a:lnTo>
                    <a:pt x="60" y="219"/>
                  </a:lnTo>
                  <a:close/>
                  <a:moveTo>
                    <a:pt x="56" y="53"/>
                  </a:moveTo>
                  <a:cubicBezTo>
                    <a:pt x="56" y="24"/>
                    <a:pt x="79" y="0"/>
                    <a:pt x="109" y="0"/>
                  </a:cubicBezTo>
                  <a:cubicBezTo>
                    <a:pt x="138" y="0"/>
                    <a:pt x="162" y="24"/>
                    <a:pt x="162" y="53"/>
                  </a:cubicBezTo>
                  <a:cubicBezTo>
                    <a:pt x="162" y="82"/>
                    <a:pt x="138" y="106"/>
                    <a:pt x="109" y="106"/>
                  </a:cubicBezTo>
                  <a:cubicBezTo>
                    <a:pt x="79" y="106"/>
                    <a:pt x="56" y="82"/>
                    <a:pt x="56" y="53"/>
                  </a:cubicBezTo>
                  <a:close/>
                  <a:moveTo>
                    <a:pt x="89" y="74"/>
                  </a:moveTo>
                  <a:cubicBezTo>
                    <a:pt x="89" y="83"/>
                    <a:pt x="98" y="90"/>
                    <a:pt x="109" y="90"/>
                  </a:cubicBezTo>
                  <a:cubicBezTo>
                    <a:pt x="120" y="90"/>
                    <a:pt x="128" y="83"/>
                    <a:pt x="128" y="74"/>
                  </a:cubicBezTo>
                  <a:cubicBezTo>
                    <a:pt x="128" y="66"/>
                    <a:pt x="120" y="59"/>
                    <a:pt x="109" y="59"/>
                  </a:cubicBezTo>
                  <a:cubicBezTo>
                    <a:pt x="98" y="59"/>
                    <a:pt x="89" y="66"/>
                    <a:pt x="89" y="74"/>
                  </a:cubicBezTo>
                  <a:close/>
                  <a:moveTo>
                    <a:pt x="109" y="82"/>
                  </a:moveTo>
                  <a:cubicBezTo>
                    <a:pt x="112" y="82"/>
                    <a:pt x="114" y="79"/>
                    <a:pt x="114" y="74"/>
                  </a:cubicBezTo>
                  <a:cubicBezTo>
                    <a:pt x="114" y="70"/>
                    <a:pt x="112" y="67"/>
                    <a:pt x="109" y="67"/>
                  </a:cubicBezTo>
                  <a:cubicBezTo>
                    <a:pt x="106" y="67"/>
                    <a:pt x="103" y="70"/>
                    <a:pt x="103" y="74"/>
                  </a:cubicBezTo>
                  <a:cubicBezTo>
                    <a:pt x="103" y="79"/>
                    <a:pt x="106" y="82"/>
                    <a:pt x="109" y="82"/>
                  </a:cubicBezTo>
                  <a:close/>
                  <a:moveTo>
                    <a:pt x="60" y="345"/>
                  </a:moveTo>
                  <a:cubicBezTo>
                    <a:pt x="60" y="356"/>
                    <a:pt x="69" y="365"/>
                    <a:pt x="80" y="365"/>
                  </a:cubicBezTo>
                  <a:cubicBezTo>
                    <a:pt x="91" y="365"/>
                    <a:pt x="100" y="356"/>
                    <a:pt x="100" y="345"/>
                  </a:cubicBezTo>
                  <a:cubicBezTo>
                    <a:pt x="100" y="281"/>
                    <a:pt x="100" y="281"/>
                    <a:pt x="100" y="281"/>
                  </a:cubicBezTo>
                  <a:cubicBezTo>
                    <a:pt x="60" y="258"/>
                    <a:pt x="60" y="258"/>
                    <a:pt x="60" y="258"/>
                  </a:cubicBezTo>
                  <a:lnTo>
                    <a:pt x="60" y="345"/>
                  </a:lnTo>
                  <a:close/>
                  <a:moveTo>
                    <a:pt x="118" y="345"/>
                  </a:moveTo>
                  <a:cubicBezTo>
                    <a:pt x="118" y="356"/>
                    <a:pt x="127" y="365"/>
                    <a:pt x="138" y="365"/>
                  </a:cubicBezTo>
                  <a:cubicBezTo>
                    <a:pt x="149" y="365"/>
                    <a:pt x="158" y="356"/>
                    <a:pt x="158" y="345"/>
                  </a:cubicBezTo>
                  <a:cubicBezTo>
                    <a:pt x="158" y="258"/>
                    <a:pt x="158" y="258"/>
                    <a:pt x="158" y="258"/>
                  </a:cubicBezTo>
                  <a:cubicBezTo>
                    <a:pt x="118" y="281"/>
                    <a:pt x="118" y="281"/>
                    <a:pt x="118" y="281"/>
                  </a:cubicBezTo>
                  <a:lnTo>
                    <a:pt x="118" y="345"/>
                  </a:lnTo>
                  <a:close/>
                  <a:moveTo>
                    <a:pt x="206" y="244"/>
                  </a:moveTo>
                  <a:cubicBezTo>
                    <a:pt x="215" y="240"/>
                    <a:pt x="218" y="230"/>
                    <a:pt x="214" y="222"/>
                  </a:cubicBezTo>
                  <a:cubicBezTo>
                    <a:pt x="167" y="125"/>
                    <a:pt x="167" y="125"/>
                    <a:pt x="167" y="125"/>
                  </a:cubicBezTo>
                  <a:cubicBezTo>
                    <a:pt x="164" y="118"/>
                    <a:pt x="157" y="115"/>
                    <a:pt x="150" y="116"/>
                  </a:cubicBezTo>
                  <a:cubicBezTo>
                    <a:pt x="136" y="116"/>
                    <a:pt x="136" y="116"/>
                    <a:pt x="136" y="116"/>
                  </a:cubicBezTo>
                  <a:cubicBezTo>
                    <a:pt x="81" y="116"/>
                    <a:pt x="81" y="116"/>
                    <a:pt x="81" y="116"/>
                  </a:cubicBezTo>
                  <a:cubicBezTo>
                    <a:pt x="67" y="116"/>
                    <a:pt x="67" y="116"/>
                    <a:pt x="67" y="116"/>
                  </a:cubicBezTo>
                  <a:cubicBezTo>
                    <a:pt x="61" y="115"/>
                    <a:pt x="54" y="118"/>
                    <a:pt x="51" y="125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0" y="230"/>
                    <a:pt x="3" y="240"/>
                    <a:pt x="11" y="244"/>
                  </a:cubicBezTo>
                  <a:cubicBezTo>
                    <a:pt x="19" y="248"/>
                    <a:pt x="29" y="244"/>
                    <a:pt x="33" y="236"/>
                  </a:cubicBezTo>
                  <a:cubicBezTo>
                    <a:pt x="60" y="181"/>
                    <a:pt x="60" y="181"/>
                    <a:pt x="60" y="181"/>
                  </a:cubicBezTo>
                  <a:cubicBezTo>
                    <a:pt x="60" y="208"/>
                    <a:pt x="60" y="208"/>
                    <a:pt x="60" y="208"/>
                  </a:cubicBezTo>
                  <a:cubicBezTo>
                    <a:pt x="158" y="208"/>
                    <a:pt x="158" y="208"/>
                    <a:pt x="158" y="208"/>
                  </a:cubicBezTo>
                  <a:cubicBezTo>
                    <a:pt x="158" y="181"/>
                    <a:pt x="158" y="181"/>
                    <a:pt x="158" y="181"/>
                  </a:cubicBezTo>
                  <a:cubicBezTo>
                    <a:pt x="185" y="236"/>
                    <a:pt x="185" y="236"/>
                    <a:pt x="185" y="236"/>
                  </a:cubicBezTo>
                  <a:cubicBezTo>
                    <a:pt x="189" y="244"/>
                    <a:pt x="198" y="248"/>
                    <a:pt x="206" y="244"/>
                  </a:cubicBezTo>
                  <a:close/>
                  <a:moveTo>
                    <a:pt x="272" y="318"/>
                  </a:moveTo>
                  <a:cubicBezTo>
                    <a:pt x="239" y="318"/>
                    <a:pt x="239" y="318"/>
                    <a:pt x="239" y="318"/>
                  </a:cubicBezTo>
                  <a:cubicBezTo>
                    <a:pt x="239" y="300"/>
                    <a:pt x="239" y="300"/>
                    <a:pt x="239" y="300"/>
                  </a:cubicBezTo>
                  <a:cubicBezTo>
                    <a:pt x="196" y="300"/>
                    <a:pt x="196" y="300"/>
                    <a:pt x="196" y="300"/>
                  </a:cubicBezTo>
                  <a:cubicBezTo>
                    <a:pt x="189" y="340"/>
                    <a:pt x="189" y="340"/>
                    <a:pt x="189" y="340"/>
                  </a:cubicBezTo>
                  <a:cubicBezTo>
                    <a:pt x="214" y="340"/>
                    <a:pt x="214" y="340"/>
                    <a:pt x="214" y="340"/>
                  </a:cubicBezTo>
                  <a:cubicBezTo>
                    <a:pt x="239" y="340"/>
                    <a:pt x="239" y="340"/>
                    <a:pt x="239" y="340"/>
                  </a:cubicBezTo>
                  <a:cubicBezTo>
                    <a:pt x="278" y="340"/>
                    <a:pt x="278" y="340"/>
                    <a:pt x="278" y="340"/>
                  </a:cubicBezTo>
                  <a:lnTo>
                    <a:pt x="272" y="318"/>
                  </a:lnTo>
                  <a:close/>
                  <a:moveTo>
                    <a:pt x="210" y="346"/>
                  </a:moveTo>
                  <a:cubicBezTo>
                    <a:pt x="205" y="346"/>
                    <a:pt x="200" y="351"/>
                    <a:pt x="200" y="356"/>
                  </a:cubicBezTo>
                  <a:cubicBezTo>
                    <a:pt x="200" y="362"/>
                    <a:pt x="205" y="367"/>
                    <a:pt x="210" y="367"/>
                  </a:cubicBezTo>
                  <a:cubicBezTo>
                    <a:pt x="216" y="367"/>
                    <a:pt x="221" y="362"/>
                    <a:pt x="221" y="356"/>
                  </a:cubicBezTo>
                  <a:cubicBezTo>
                    <a:pt x="221" y="351"/>
                    <a:pt x="216" y="346"/>
                    <a:pt x="210" y="346"/>
                  </a:cubicBezTo>
                  <a:close/>
                  <a:moveTo>
                    <a:pt x="256" y="346"/>
                  </a:moveTo>
                  <a:cubicBezTo>
                    <a:pt x="250" y="346"/>
                    <a:pt x="245" y="351"/>
                    <a:pt x="245" y="356"/>
                  </a:cubicBezTo>
                  <a:cubicBezTo>
                    <a:pt x="245" y="362"/>
                    <a:pt x="250" y="367"/>
                    <a:pt x="256" y="367"/>
                  </a:cubicBezTo>
                  <a:cubicBezTo>
                    <a:pt x="261" y="367"/>
                    <a:pt x="266" y="362"/>
                    <a:pt x="266" y="356"/>
                  </a:cubicBezTo>
                  <a:cubicBezTo>
                    <a:pt x="266" y="351"/>
                    <a:pt x="261" y="346"/>
                    <a:pt x="256" y="34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105937" y="3838294"/>
            <a:ext cx="2667388" cy="736760"/>
            <a:chOff x="92316" y="6325681"/>
            <a:chExt cx="2443840" cy="736760"/>
          </a:xfrm>
        </p:grpSpPr>
        <p:graphicFrame>
          <p:nvGraphicFramePr>
            <p:cNvPr id="236" name="Chart 235"/>
            <p:cNvGraphicFramePr/>
            <p:nvPr>
              <p:extLst>
                <p:ext uri="{D42A27DB-BD31-4B8C-83A1-F6EECF244321}">
                  <p14:modId xmlns:p14="http://schemas.microsoft.com/office/powerpoint/2010/main" val="2349040034"/>
                </p:ext>
              </p:extLst>
            </p:nvPr>
          </p:nvGraphicFramePr>
          <p:xfrm>
            <a:off x="96711" y="6433122"/>
            <a:ext cx="2067467" cy="62931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7"/>
            </a:graphicData>
          </a:graphic>
        </p:graphicFrame>
        <p:sp>
          <p:nvSpPr>
            <p:cNvPr id="238" name="TextBox 237"/>
            <p:cNvSpPr txBox="1"/>
            <p:nvPr/>
          </p:nvSpPr>
          <p:spPr>
            <a:xfrm>
              <a:off x="92316" y="6325681"/>
              <a:ext cx="244384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solidFill>
                    <a:schemeClr val="accent2"/>
                  </a:solidFill>
                </a:rPr>
                <a:t>199 providers can deliver 2 year old funding:</a:t>
              </a:r>
            </a:p>
          </p:txBody>
        </p:sp>
      </p:grpSp>
      <p:sp>
        <p:nvSpPr>
          <p:cNvPr id="239" name="TextBox 238"/>
          <p:cNvSpPr txBox="1"/>
          <p:nvPr/>
        </p:nvSpPr>
        <p:spPr>
          <a:xfrm>
            <a:off x="-39870" y="6776057"/>
            <a:ext cx="27396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1"/>
                </a:solidFill>
              </a:rPr>
              <a:t>262 providers can deliver 3 &amp; 4 year old funding: </a:t>
            </a:r>
            <a:endParaRPr lang="en-GB" sz="1000" dirty="0">
              <a:solidFill>
                <a:schemeClr val="accent1"/>
              </a:solidFill>
            </a:endParaRPr>
          </a:p>
        </p:txBody>
      </p:sp>
      <p:graphicFrame>
        <p:nvGraphicFramePr>
          <p:cNvPr id="52" name="Diagram 51">
            <a:extLst>
              <a:ext uri="{FF2B5EF4-FFF2-40B4-BE49-F238E27FC236}">
                <a16:creationId xmlns:a16="http://schemas.microsoft.com/office/drawing/2014/main" id="{94051601-41C5-493D-9775-B5E4CB2654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1597957"/>
              </p:ext>
            </p:extLst>
          </p:nvPr>
        </p:nvGraphicFramePr>
        <p:xfrm>
          <a:off x="2450706" y="3515951"/>
          <a:ext cx="2889644" cy="2382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sp>
        <p:nvSpPr>
          <p:cNvPr id="139" name="TextBox 138">
            <a:extLst>
              <a:ext uri="{FF2B5EF4-FFF2-40B4-BE49-F238E27FC236}">
                <a16:creationId xmlns:a16="http://schemas.microsoft.com/office/drawing/2014/main" id="{BA7E1614-21E8-4B12-BB49-C869FC5C52BF}"/>
              </a:ext>
            </a:extLst>
          </p:cNvPr>
          <p:cNvSpPr txBox="1"/>
          <p:nvPr/>
        </p:nvSpPr>
        <p:spPr>
          <a:xfrm>
            <a:off x="2186515" y="1235174"/>
            <a:ext cx="130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rgbClr val="1D5F3E"/>
                </a:solidFill>
              </a:rPr>
              <a:t>of Early Education Providers are Ofsted </a:t>
            </a:r>
          </a:p>
          <a:p>
            <a:pPr algn="ctr"/>
            <a:r>
              <a:rPr lang="en-GB" sz="900" b="1" dirty="0">
                <a:solidFill>
                  <a:srgbClr val="1D5F3E"/>
                </a:solidFill>
              </a:rPr>
              <a:t>rated Outstanding </a:t>
            </a:r>
          </a:p>
          <a:p>
            <a:pPr algn="ctr"/>
            <a:r>
              <a:rPr lang="en-GB" sz="900" b="1" dirty="0">
                <a:solidFill>
                  <a:srgbClr val="1D5F3E"/>
                </a:solidFill>
              </a:rPr>
              <a:t>and Good (2024)</a:t>
            </a: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967DC1E0-35C5-4345-8351-82E9295A94F4}"/>
              </a:ext>
            </a:extLst>
          </p:cNvPr>
          <p:cNvGrpSpPr/>
          <p:nvPr/>
        </p:nvGrpSpPr>
        <p:grpSpPr>
          <a:xfrm>
            <a:off x="1766933" y="1235174"/>
            <a:ext cx="575148" cy="640615"/>
            <a:chOff x="249955" y="7768401"/>
            <a:chExt cx="677164" cy="857575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A49445BB-2EBF-4DD8-8BA0-25C60B516370}"/>
                </a:ext>
              </a:extLst>
            </p:cNvPr>
            <p:cNvSpPr/>
            <p:nvPr/>
          </p:nvSpPr>
          <p:spPr>
            <a:xfrm>
              <a:off x="356016" y="7768401"/>
              <a:ext cx="269998" cy="664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C3E1CBC3-CAF7-41A3-BA8F-8D831829F14C}"/>
                </a:ext>
              </a:extLst>
            </p:cNvPr>
            <p:cNvSpPr txBox="1"/>
            <p:nvPr/>
          </p:nvSpPr>
          <p:spPr>
            <a:xfrm>
              <a:off x="328485" y="7903761"/>
              <a:ext cx="598634" cy="329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solidFill>
                    <a:schemeClr val="accent6">
                      <a:lumMod val="50000"/>
                    </a:schemeClr>
                  </a:solidFill>
                </a:rPr>
                <a:t>98%</a:t>
              </a:r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555754E-DCB5-4E03-8998-2A476F2DF752}"/>
                </a:ext>
              </a:extLst>
            </p:cNvPr>
            <p:cNvSpPr/>
            <p:nvPr/>
          </p:nvSpPr>
          <p:spPr>
            <a:xfrm>
              <a:off x="249955" y="8299560"/>
              <a:ext cx="286725" cy="326416"/>
            </a:xfrm>
            <a:custGeom>
              <a:avLst/>
              <a:gdLst>
                <a:gd name="connsiteX0" fmla="*/ 223584 w 286725"/>
                <a:gd name="connsiteY0" fmla="*/ 54050 h 326416"/>
                <a:gd name="connsiteX1" fmla="*/ 182179 w 286725"/>
                <a:gd name="connsiteY1" fmla="*/ 45571 h 326416"/>
                <a:gd name="connsiteX2" fmla="*/ 128354 w 286725"/>
                <a:gd name="connsiteY2" fmla="*/ 1060 h 326416"/>
                <a:gd name="connsiteX3" fmla="*/ 124213 w 286725"/>
                <a:gd name="connsiteY3" fmla="*/ 0 h 326416"/>
                <a:gd name="connsiteX4" fmla="*/ 0 w 286725"/>
                <a:gd name="connsiteY4" fmla="*/ 250112 h 326416"/>
                <a:gd name="connsiteX5" fmla="*/ 104546 w 286725"/>
                <a:gd name="connsiteY5" fmla="*/ 225736 h 326416"/>
                <a:gd name="connsiteX6" fmla="*/ 157337 w 286725"/>
                <a:gd name="connsiteY6" fmla="*/ 326417 h 326416"/>
                <a:gd name="connsiteX7" fmla="*/ 286725 w 286725"/>
                <a:gd name="connsiteY7" fmla="*/ 67827 h 326416"/>
                <a:gd name="connsiteX8" fmla="*/ 245321 w 286725"/>
                <a:gd name="connsiteY8" fmla="*/ 51930 h 326416"/>
                <a:gd name="connsiteX9" fmla="*/ 223584 w 286725"/>
                <a:gd name="connsiteY9" fmla="*/ 54050 h 326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6725" h="326416">
                  <a:moveTo>
                    <a:pt x="223584" y="54050"/>
                  </a:moveTo>
                  <a:cubicBezTo>
                    <a:pt x="209092" y="54050"/>
                    <a:pt x="195636" y="50870"/>
                    <a:pt x="182179" y="45571"/>
                  </a:cubicBezTo>
                  <a:cubicBezTo>
                    <a:pt x="160442" y="37093"/>
                    <a:pt x="141810" y="21196"/>
                    <a:pt x="128354" y="1060"/>
                  </a:cubicBezTo>
                  <a:cubicBezTo>
                    <a:pt x="127318" y="1060"/>
                    <a:pt x="125248" y="0"/>
                    <a:pt x="124213" y="0"/>
                  </a:cubicBezTo>
                  <a:lnTo>
                    <a:pt x="0" y="250112"/>
                  </a:lnTo>
                  <a:lnTo>
                    <a:pt x="104546" y="225736"/>
                  </a:lnTo>
                  <a:lnTo>
                    <a:pt x="157337" y="326417"/>
                  </a:lnTo>
                  <a:lnTo>
                    <a:pt x="286725" y="67827"/>
                  </a:lnTo>
                  <a:cubicBezTo>
                    <a:pt x="272234" y="65707"/>
                    <a:pt x="257742" y="59349"/>
                    <a:pt x="245321" y="51930"/>
                  </a:cubicBezTo>
                  <a:cubicBezTo>
                    <a:pt x="238075" y="52990"/>
                    <a:pt x="230829" y="54050"/>
                    <a:pt x="223584" y="54050"/>
                  </a:cubicBezTo>
                  <a:close/>
                </a:path>
              </a:pathLst>
            </a:custGeom>
            <a:solidFill>
              <a:srgbClr val="00B050"/>
            </a:solidFill>
            <a:ln w="103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9BF55FC0-F9F2-487B-9443-BC08EBED5EF4}"/>
                </a:ext>
              </a:extLst>
            </p:cNvPr>
            <p:cNvSpPr/>
            <p:nvPr/>
          </p:nvSpPr>
          <p:spPr>
            <a:xfrm>
              <a:off x="568769" y="8305919"/>
              <a:ext cx="296041" cy="313699"/>
            </a:xfrm>
            <a:custGeom>
              <a:avLst/>
              <a:gdLst>
                <a:gd name="connsiteX0" fmla="*/ 121108 w 296041"/>
                <a:gd name="connsiteY0" fmla="*/ 33913 h 313699"/>
                <a:gd name="connsiteX1" fmla="*/ 75563 w 296041"/>
                <a:gd name="connsiteY1" fmla="*/ 43452 h 313699"/>
                <a:gd name="connsiteX2" fmla="*/ 51755 w 296041"/>
                <a:gd name="connsiteY2" fmla="*/ 41332 h 313699"/>
                <a:gd name="connsiteX3" fmla="*/ 0 w 296041"/>
                <a:gd name="connsiteY3" fmla="*/ 61468 h 313699"/>
                <a:gd name="connsiteX4" fmla="*/ 136634 w 296041"/>
                <a:gd name="connsiteY4" fmla="*/ 313699 h 313699"/>
                <a:gd name="connsiteX5" fmla="*/ 190460 w 296041"/>
                <a:gd name="connsiteY5" fmla="*/ 223617 h 313699"/>
                <a:gd name="connsiteX6" fmla="*/ 296041 w 296041"/>
                <a:gd name="connsiteY6" fmla="*/ 241633 h 313699"/>
                <a:gd name="connsiteX7" fmla="*/ 164582 w 296041"/>
                <a:gd name="connsiteY7" fmla="*/ 0 h 313699"/>
                <a:gd name="connsiteX8" fmla="*/ 121108 w 296041"/>
                <a:gd name="connsiteY8" fmla="*/ 33913 h 31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6041" h="313699">
                  <a:moveTo>
                    <a:pt x="121108" y="33913"/>
                  </a:moveTo>
                  <a:cubicBezTo>
                    <a:pt x="106616" y="40272"/>
                    <a:pt x="91090" y="43452"/>
                    <a:pt x="75563" y="43452"/>
                  </a:cubicBezTo>
                  <a:cubicBezTo>
                    <a:pt x="67282" y="43452"/>
                    <a:pt x="60036" y="42392"/>
                    <a:pt x="51755" y="41332"/>
                  </a:cubicBezTo>
                  <a:cubicBezTo>
                    <a:pt x="36229" y="51930"/>
                    <a:pt x="18632" y="59349"/>
                    <a:pt x="0" y="61468"/>
                  </a:cubicBezTo>
                  <a:lnTo>
                    <a:pt x="136634" y="313699"/>
                  </a:lnTo>
                  <a:lnTo>
                    <a:pt x="190460" y="223617"/>
                  </a:lnTo>
                  <a:lnTo>
                    <a:pt x="296041" y="241633"/>
                  </a:lnTo>
                  <a:lnTo>
                    <a:pt x="164582" y="0"/>
                  </a:lnTo>
                  <a:cubicBezTo>
                    <a:pt x="153196" y="14837"/>
                    <a:pt x="138705" y="26495"/>
                    <a:pt x="121108" y="33913"/>
                  </a:cubicBezTo>
                  <a:close/>
                </a:path>
              </a:pathLst>
            </a:custGeom>
            <a:solidFill>
              <a:srgbClr val="00B050"/>
            </a:solidFill>
            <a:ln w="103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92B190DD-D548-4444-85FA-F73123EAB6A3}"/>
                </a:ext>
              </a:extLst>
            </p:cNvPr>
            <p:cNvSpPr/>
            <p:nvPr/>
          </p:nvSpPr>
          <p:spPr>
            <a:xfrm>
              <a:off x="254095" y="7773823"/>
              <a:ext cx="602433" cy="616800"/>
            </a:xfrm>
            <a:custGeom>
              <a:avLst/>
              <a:gdLst>
                <a:gd name="connsiteX0" fmla="*/ 297076 w 602433"/>
                <a:gd name="connsiteY0" fmla="*/ 491745 h 616800"/>
                <a:gd name="connsiteX1" fmla="*/ 118002 w 602433"/>
                <a:gd name="connsiteY1" fmla="*/ 308400 h 616800"/>
                <a:gd name="connsiteX2" fmla="*/ 297076 w 602433"/>
                <a:gd name="connsiteY2" fmla="*/ 125056 h 616800"/>
                <a:gd name="connsiteX3" fmla="*/ 476150 w 602433"/>
                <a:gd name="connsiteY3" fmla="*/ 308400 h 616800"/>
                <a:gd name="connsiteX4" fmla="*/ 297076 w 602433"/>
                <a:gd name="connsiteY4" fmla="*/ 491745 h 616800"/>
                <a:gd name="connsiteX5" fmla="*/ 602434 w 602433"/>
                <a:gd name="connsiteY5" fmla="*/ 308400 h 616800"/>
                <a:gd name="connsiteX6" fmla="*/ 577591 w 602433"/>
                <a:gd name="connsiteY6" fmla="*/ 249052 h 616800"/>
                <a:gd name="connsiteX7" fmla="*/ 577591 w 602433"/>
                <a:gd name="connsiteY7" fmla="*/ 184404 h 616800"/>
                <a:gd name="connsiteX8" fmla="*/ 537222 w 602433"/>
                <a:gd name="connsiteY8" fmla="*/ 143072 h 616800"/>
                <a:gd name="connsiteX9" fmla="*/ 514449 w 602433"/>
                <a:gd name="connsiteY9" fmla="*/ 90083 h 616800"/>
                <a:gd name="connsiteX10" fmla="*/ 455448 w 602433"/>
                <a:gd name="connsiteY10" fmla="*/ 66767 h 616800"/>
                <a:gd name="connsiteX11" fmla="*/ 410938 w 602433"/>
                <a:gd name="connsiteY11" fmla="*/ 21196 h 616800"/>
                <a:gd name="connsiteX12" fmla="*/ 354007 w 602433"/>
                <a:gd name="connsiteY12" fmla="*/ 21196 h 616800"/>
                <a:gd name="connsiteX13" fmla="*/ 301217 w 602433"/>
                <a:gd name="connsiteY13" fmla="*/ 0 h 616800"/>
                <a:gd name="connsiteX14" fmla="*/ 243251 w 602433"/>
                <a:gd name="connsiteY14" fmla="*/ 25435 h 616800"/>
                <a:gd name="connsiteX15" fmla="*/ 180109 w 602433"/>
                <a:gd name="connsiteY15" fmla="*/ 25435 h 616800"/>
                <a:gd name="connsiteX16" fmla="*/ 139740 w 602433"/>
                <a:gd name="connsiteY16" fmla="*/ 66767 h 616800"/>
                <a:gd name="connsiteX17" fmla="*/ 87984 w 602433"/>
                <a:gd name="connsiteY17" fmla="*/ 90083 h 616800"/>
                <a:gd name="connsiteX18" fmla="*/ 65212 w 602433"/>
                <a:gd name="connsiteY18" fmla="*/ 150491 h 616800"/>
                <a:gd name="connsiteX19" fmla="*/ 20702 w 602433"/>
                <a:gd name="connsiteY19" fmla="*/ 196062 h 616800"/>
                <a:gd name="connsiteX20" fmla="*/ 20702 w 602433"/>
                <a:gd name="connsiteY20" fmla="*/ 254351 h 616800"/>
                <a:gd name="connsiteX21" fmla="*/ 0 w 602433"/>
                <a:gd name="connsiteY21" fmla="*/ 308400 h 616800"/>
                <a:gd name="connsiteX22" fmla="*/ 24843 w 602433"/>
                <a:gd name="connsiteY22" fmla="*/ 367749 h 616800"/>
                <a:gd name="connsiteX23" fmla="*/ 24843 w 602433"/>
                <a:gd name="connsiteY23" fmla="*/ 432396 h 616800"/>
                <a:gd name="connsiteX24" fmla="*/ 65212 w 602433"/>
                <a:gd name="connsiteY24" fmla="*/ 473728 h 616800"/>
                <a:gd name="connsiteX25" fmla="*/ 87984 w 602433"/>
                <a:gd name="connsiteY25" fmla="*/ 526718 h 616800"/>
                <a:gd name="connsiteX26" fmla="*/ 146986 w 602433"/>
                <a:gd name="connsiteY26" fmla="*/ 550034 h 616800"/>
                <a:gd name="connsiteX27" fmla="*/ 191495 w 602433"/>
                <a:gd name="connsiteY27" fmla="*/ 595605 h 616800"/>
                <a:gd name="connsiteX28" fmla="*/ 248426 w 602433"/>
                <a:gd name="connsiteY28" fmla="*/ 595605 h 616800"/>
                <a:gd name="connsiteX29" fmla="*/ 301217 w 602433"/>
                <a:gd name="connsiteY29" fmla="*/ 616801 h 616800"/>
                <a:gd name="connsiteX30" fmla="*/ 359183 w 602433"/>
                <a:gd name="connsiteY30" fmla="*/ 591366 h 616800"/>
                <a:gd name="connsiteX31" fmla="*/ 422325 w 602433"/>
                <a:gd name="connsiteY31" fmla="*/ 591366 h 616800"/>
                <a:gd name="connsiteX32" fmla="*/ 462694 w 602433"/>
                <a:gd name="connsiteY32" fmla="*/ 550034 h 616800"/>
                <a:gd name="connsiteX33" fmla="*/ 514449 w 602433"/>
                <a:gd name="connsiteY33" fmla="*/ 526718 h 616800"/>
                <a:gd name="connsiteX34" fmla="*/ 537222 w 602433"/>
                <a:gd name="connsiteY34" fmla="*/ 466310 h 616800"/>
                <a:gd name="connsiteX35" fmla="*/ 581731 w 602433"/>
                <a:gd name="connsiteY35" fmla="*/ 420739 h 616800"/>
                <a:gd name="connsiteX36" fmla="*/ 581731 w 602433"/>
                <a:gd name="connsiteY36" fmla="*/ 362450 h 616800"/>
                <a:gd name="connsiteX37" fmla="*/ 602434 w 602433"/>
                <a:gd name="connsiteY37" fmla="*/ 308400 h 61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02433" h="616800">
                  <a:moveTo>
                    <a:pt x="297076" y="491745"/>
                  </a:moveTo>
                  <a:cubicBezTo>
                    <a:pt x="198741" y="491745"/>
                    <a:pt x="118002" y="410141"/>
                    <a:pt x="118002" y="308400"/>
                  </a:cubicBezTo>
                  <a:cubicBezTo>
                    <a:pt x="118002" y="206660"/>
                    <a:pt x="198741" y="125056"/>
                    <a:pt x="297076" y="125056"/>
                  </a:cubicBezTo>
                  <a:cubicBezTo>
                    <a:pt x="395412" y="125056"/>
                    <a:pt x="476150" y="206660"/>
                    <a:pt x="476150" y="308400"/>
                  </a:cubicBezTo>
                  <a:cubicBezTo>
                    <a:pt x="476150" y="410141"/>
                    <a:pt x="395412" y="491745"/>
                    <a:pt x="297076" y="491745"/>
                  </a:cubicBezTo>
                  <a:close/>
                  <a:moveTo>
                    <a:pt x="602434" y="308400"/>
                  </a:moveTo>
                  <a:cubicBezTo>
                    <a:pt x="602434" y="285085"/>
                    <a:pt x="593118" y="263889"/>
                    <a:pt x="577591" y="249052"/>
                  </a:cubicBezTo>
                  <a:cubicBezTo>
                    <a:pt x="585872" y="228916"/>
                    <a:pt x="586907" y="205600"/>
                    <a:pt x="577591" y="184404"/>
                  </a:cubicBezTo>
                  <a:cubicBezTo>
                    <a:pt x="569310" y="165328"/>
                    <a:pt x="554819" y="150491"/>
                    <a:pt x="537222" y="143072"/>
                  </a:cubicBezTo>
                  <a:cubicBezTo>
                    <a:pt x="536187" y="123996"/>
                    <a:pt x="528941" y="104920"/>
                    <a:pt x="514449" y="90083"/>
                  </a:cubicBezTo>
                  <a:cubicBezTo>
                    <a:pt x="497888" y="73126"/>
                    <a:pt x="477185" y="65707"/>
                    <a:pt x="455448" y="66767"/>
                  </a:cubicBezTo>
                  <a:cubicBezTo>
                    <a:pt x="448202" y="46631"/>
                    <a:pt x="432676" y="29674"/>
                    <a:pt x="410938" y="21196"/>
                  </a:cubicBezTo>
                  <a:cubicBezTo>
                    <a:pt x="392306" y="13777"/>
                    <a:pt x="371604" y="13777"/>
                    <a:pt x="354007" y="21196"/>
                  </a:cubicBezTo>
                  <a:cubicBezTo>
                    <a:pt x="339516" y="8478"/>
                    <a:pt x="321919" y="0"/>
                    <a:pt x="301217" y="0"/>
                  </a:cubicBezTo>
                  <a:cubicBezTo>
                    <a:pt x="278444" y="0"/>
                    <a:pt x="257742" y="9538"/>
                    <a:pt x="243251" y="25435"/>
                  </a:cubicBezTo>
                  <a:cubicBezTo>
                    <a:pt x="223584" y="16957"/>
                    <a:pt x="200811" y="15897"/>
                    <a:pt x="180109" y="25435"/>
                  </a:cubicBezTo>
                  <a:cubicBezTo>
                    <a:pt x="161477" y="33913"/>
                    <a:pt x="146986" y="48751"/>
                    <a:pt x="139740" y="66767"/>
                  </a:cubicBezTo>
                  <a:cubicBezTo>
                    <a:pt x="121108" y="67827"/>
                    <a:pt x="102476" y="75245"/>
                    <a:pt x="87984" y="90083"/>
                  </a:cubicBezTo>
                  <a:cubicBezTo>
                    <a:pt x="71423" y="107039"/>
                    <a:pt x="64177" y="128235"/>
                    <a:pt x="65212" y="150491"/>
                  </a:cubicBezTo>
                  <a:cubicBezTo>
                    <a:pt x="45545" y="157909"/>
                    <a:pt x="28983" y="173806"/>
                    <a:pt x="20702" y="196062"/>
                  </a:cubicBezTo>
                  <a:cubicBezTo>
                    <a:pt x="13456" y="215138"/>
                    <a:pt x="13456" y="236334"/>
                    <a:pt x="20702" y="254351"/>
                  </a:cubicBezTo>
                  <a:cubicBezTo>
                    <a:pt x="8281" y="269188"/>
                    <a:pt x="0" y="287204"/>
                    <a:pt x="0" y="308400"/>
                  </a:cubicBezTo>
                  <a:cubicBezTo>
                    <a:pt x="0" y="331716"/>
                    <a:pt x="9316" y="352912"/>
                    <a:pt x="24843" y="367749"/>
                  </a:cubicBezTo>
                  <a:cubicBezTo>
                    <a:pt x="16562" y="387885"/>
                    <a:pt x="15527" y="411200"/>
                    <a:pt x="24843" y="432396"/>
                  </a:cubicBezTo>
                  <a:cubicBezTo>
                    <a:pt x="33124" y="451473"/>
                    <a:pt x="47615" y="466310"/>
                    <a:pt x="65212" y="473728"/>
                  </a:cubicBezTo>
                  <a:cubicBezTo>
                    <a:pt x="66247" y="492805"/>
                    <a:pt x="73493" y="511881"/>
                    <a:pt x="87984" y="526718"/>
                  </a:cubicBezTo>
                  <a:cubicBezTo>
                    <a:pt x="104546" y="543675"/>
                    <a:pt x="125248" y="551093"/>
                    <a:pt x="146986" y="550034"/>
                  </a:cubicBezTo>
                  <a:cubicBezTo>
                    <a:pt x="154231" y="570170"/>
                    <a:pt x="169758" y="587126"/>
                    <a:pt x="191495" y="595605"/>
                  </a:cubicBezTo>
                  <a:cubicBezTo>
                    <a:pt x="210127" y="603023"/>
                    <a:pt x="230829" y="603023"/>
                    <a:pt x="248426" y="595605"/>
                  </a:cubicBezTo>
                  <a:cubicBezTo>
                    <a:pt x="262918" y="608322"/>
                    <a:pt x="280515" y="616801"/>
                    <a:pt x="301217" y="616801"/>
                  </a:cubicBezTo>
                  <a:cubicBezTo>
                    <a:pt x="323989" y="616801"/>
                    <a:pt x="344691" y="607262"/>
                    <a:pt x="359183" y="591366"/>
                  </a:cubicBezTo>
                  <a:cubicBezTo>
                    <a:pt x="378850" y="599844"/>
                    <a:pt x="401622" y="600904"/>
                    <a:pt x="422325" y="591366"/>
                  </a:cubicBezTo>
                  <a:cubicBezTo>
                    <a:pt x="440957" y="582887"/>
                    <a:pt x="455448" y="568050"/>
                    <a:pt x="462694" y="550034"/>
                  </a:cubicBezTo>
                  <a:cubicBezTo>
                    <a:pt x="481326" y="548974"/>
                    <a:pt x="499958" y="541555"/>
                    <a:pt x="514449" y="526718"/>
                  </a:cubicBezTo>
                  <a:cubicBezTo>
                    <a:pt x="531011" y="509761"/>
                    <a:pt x="538257" y="488565"/>
                    <a:pt x="537222" y="466310"/>
                  </a:cubicBezTo>
                  <a:cubicBezTo>
                    <a:pt x="556889" y="458891"/>
                    <a:pt x="573451" y="442994"/>
                    <a:pt x="581731" y="420739"/>
                  </a:cubicBezTo>
                  <a:cubicBezTo>
                    <a:pt x="588977" y="401662"/>
                    <a:pt x="588977" y="380466"/>
                    <a:pt x="581731" y="362450"/>
                  </a:cubicBezTo>
                  <a:cubicBezTo>
                    <a:pt x="594153" y="348672"/>
                    <a:pt x="602434" y="329596"/>
                    <a:pt x="602434" y="308400"/>
                  </a:cubicBezTo>
                  <a:close/>
                </a:path>
              </a:pathLst>
            </a:custGeom>
            <a:solidFill>
              <a:srgbClr val="00B050"/>
            </a:solidFill>
            <a:ln w="103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F87E738-289C-4B0E-8C8E-9DF97FC3D4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7852196"/>
              </p:ext>
            </p:extLst>
          </p:nvPr>
        </p:nvGraphicFramePr>
        <p:xfrm>
          <a:off x="92965" y="6856086"/>
          <a:ext cx="2136568" cy="64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3"/>
          </a:graphicData>
        </a:graphic>
      </p:graphicFrame>
      <p:pic>
        <p:nvPicPr>
          <p:cNvPr id="3" name="Graphic 2" descr="Stroller with solid fill">
            <a:extLst>
              <a:ext uri="{FF2B5EF4-FFF2-40B4-BE49-F238E27FC236}">
                <a16:creationId xmlns:a16="http://schemas.microsoft.com/office/drawing/2014/main" id="{C7C218B0-EDF8-44A8-B711-A55FF6FBE26D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3398765" y="1202118"/>
            <a:ext cx="682407" cy="682407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AD48C7A7-9A63-4841-A8B6-C5FA968EAEF8}"/>
              </a:ext>
            </a:extLst>
          </p:cNvPr>
          <p:cNvSpPr txBox="1"/>
          <p:nvPr/>
        </p:nvSpPr>
        <p:spPr>
          <a:xfrm>
            <a:off x="3959853" y="1239626"/>
            <a:ext cx="176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accent2"/>
                </a:solidFill>
              </a:rPr>
              <a:t>Declining birth rate in Trafford. Population percentage change in  age 0 to 4, between 2021 and 2024 is -6.60%  </a:t>
            </a:r>
            <a:r>
              <a:rPr lang="en-GB" sz="600" b="1" dirty="0">
                <a:solidFill>
                  <a:schemeClr val="accent2"/>
                </a:solidFill>
                <a:hlinkClick r:id="rId36"/>
              </a:rPr>
              <a:t>(Trafford Data Lab)</a:t>
            </a:r>
            <a:endParaRPr lang="en-GB" sz="600" b="1" dirty="0">
              <a:solidFill>
                <a:schemeClr val="accent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2EBA52-A02E-D9CD-BBE7-374E3000506D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521" y="7775206"/>
            <a:ext cx="2382908" cy="141384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5B72FB0-C17D-A3C1-50CF-7455A095DDF9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6" y="9231674"/>
            <a:ext cx="2381002" cy="13468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1D701A2-DC6B-DC41-E221-F84FF299F9E7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617" y="9231675"/>
            <a:ext cx="2423118" cy="134685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CF26477-9BE8-C587-9D37-D692E8266B6C}"/>
              </a:ext>
            </a:extLst>
          </p:cNvPr>
          <p:cNvSpPr txBox="1"/>
          <p:nvPr/>
        </p:nvSpPr>
        <p:spPr>
          <a:xfrm>
            <a:off x="-17863" y="7375480"/>
            <a:ext cx="75596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n>
                  <a:solidFill>
                    <a:srgbClr val="FF9700"/>
                  </a:solidFill>
                </a:ln>
                <a:solidFill>
                  <a:srgbClr val="FF9900"/>
                </a:solidFill>
              </a:rPr>
              <a:t>Occupancy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31913D-69E7-4EE3-0B5E-84232FC63D4C}"/>
              </a:ext>
            </a:extLst>
          </p:cNvPr>
          <p:cNvSpPr txBox="1"/>
          <p:nvPr/>
        </p:nvSpPr>
        <p:spPr>
          <a:xfrm>
            <a:off x="2959098" y="6108700"/>
            <a:ext cx="1983301" cy="400110"/>
          </a:xfrm>
          <a:prstGeom prst="rect">
            <a:avLst/>
          </a:prstGeom>
          <a:solidFill>
            <a:srgbClr val="FF9900"/>
          </a:solidFill>
          <a:ln w="15875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Working Parent Entitlement Rollout for 2 Year Olds and Under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DA3070-1485-F8FB-FDD2-77C22324D19D}"/>
              </a:ext>
            </a:extLst>
          </p:cNvPr>
          <p:cNvSpPr txBox="1"/>
          <p:nvPr/>
        </p:nvSpPr>
        <p:spPr>
          <a:xfrm>
            <a:off x="2959099" y="6515382"/>
            <a:ext cx="1983301" cy="707886"/>
          </a:xfrm>
          <a:prstGeom prst="rect">
            <a:avLst/>
          </a:prstGeom>
          <a:noFill/>
          <a:ln w="15875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B050"/>
                </a:solidFill>
              </a:rPr>
              <a:t>15 hours per week implemented.</a:t>
            </a:r>
          </a:p>
          <a:p>
            <a:pPr algn="ctr"/>
            <a:endParaRPr lang="en-GB" sz="1000" b="1" dirty="0">
              <a:solidFill>
                <a:srgbClr val="00B050"/>
              </a:solidFill>
            </a:endParaRPr>
          </a:p>
          <a:p>
            <a:pPr algn="ctr"/>
            <a:r>
              <a:rPr lang="en-GB" sz="1000" b="1" dirty="0">
                <a:solidFill>
                  <a:srgbClr val="00B050"/>
                </a:solidFill>
              </a:rPr>
              <a:t>On track to roll out 30 hours per week from 1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48401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32293101723F469277B0107B3D4A4F" ma:contentTypeVersion="12" ma:contentTypeDescription="Create a new document." ma:contentTypeScope="" ma:versionID="76da22732a680bcc12c30f8469ca9f45">
  <xsd:schema xmlns:xsd="http://www.w3.org/2001/XMLSchema" xmlns:xs="http://www.w3.org/2001/XMLSchema" xmlns:p="http://schemas.microsoft.com/office/2006/metadata/properties" xmlns:ns2="07306f06-1de0-49e9-b997-4dfa34ed3193" xmlns:ns3="7b6c87a4-9dd0-42cc-9b96-64d87810e3e8" targetNamespace="http://schemas.microsoft.com/office/2006/metadata/properties" ma:root="true" ma:fieldsID="35595851b5ee6ebe03735694a3074138" ns2:_="" ns3:_="">
    <xsd:import namespace="07306f06-1de0-49e9-b997-4dfa34ed3193"/>
    <xsd:import namespace="7b6c87a4-9dd0-42cc-9b96-64d87810e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06f06-1de0-49e9-b997-4dfa34ed31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c87a4-9dd0-42cc-9b96-64d87810e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70B058-FA85-4496-8E96-361C46E923C0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7b6c87a4-9dd0-42cc-9b96-64d87810e3e8"/>
    <ds:schemaRef ds:uri="07306f06-1de0-49e9-b997-4dfa34ed3193"/>
  </ds:schemaRefs>
</ds:datastoreItem>
</file>

<file path=customXml/itemProps2.xml><?xml version="1.0" encoding="utf-8"?>
<ds:datastoreItem xmlns:ds="http://schemas.openxmlformats.org/officeDocument/2006/customXml" ds:itemID="{C348E78B-F84A-4E5F-A444-BF6AEC72DE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306f06-1de0-49e9-b997-4dfa34ed3193"/>
    <ds:schemaRef ds:uri="7b6c87a4-9dd0-42cc-9b96-64d87810e3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A3E5FD-71B0-4472-A8DE-4CFDF2DFB1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6728</TotalTime>
  <Words>358</Words>
  <Application>Microsoft Office PowerPoint</Application>
  <PresentationFormat>Custom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Coles, Claire J.</dc:creator>
  <cp:lastModifiedBy>Monaghan, Andrea</cp:lastModifiedBy>
  <cp:revision>220</cp:revision>
  <cp:lastPrinted>2020-01-22T11:52:48Z</cp:lastPrinted>
  <dcterms:created xsi:type="dcterms:W3CDTF">2019-12-13T11:56:09Z</dcterms:created>
  <dcterms:modified xsi:type="dcterms:W3CDTF">2026-02-23T10:24:26Z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0x0101003F32293101723F469277B0107B3D4A4F</vt:lpwstr>
  </property>
</Properties>
</file>